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  <p:sldMasterId id="214748366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</p:sldIdLst>
  <p:sldSz cy="5143500" cx="9144000"/>
  <p:notesSz cx="6858000" cy="9144000"/>
  <p:embeddedFontLst>
    <p:embeddedFont>
      <p:font typeface="Lato"/>
      <p:regular r:id="rId93"/>
      <p:bold r:id="rId94"/>
      <p:italic r:id="rId95"/>
      <p:boldItalic r:id="rId96"/>
    </p:embeddedFont>
    <p:embeddedFont>
      <p:font typeface="Asap SemiBold"/>
      <p:regular r:id="rId97"/>
      <p:bold r:id="rId98"/>
      <p:italic r:id="rId99"/>
      <p:boldItalic r:id="rId100"/>
    </p:embeddedFont>
    <p:embeddedFont>
      <p:font typeface="Asap"/>
      <p:regular r:id="rId101"/>
      <p:bold r:id="rId102"/>
      <p:italic r:id="rId103"/>
      <p:boldItalic r:id="rId104"/>
    </p:embeddedFont>
    <p:embeddedFont>
      <p:font typeface="Asap Medium"/>
      <p:regular r:id="rId105"/>
      <p:bold r:id="rId106"/>
      <p:italic r:id="rId107"/>
      <p:boldItalic r:id="rId10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3" name="Jula Henke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07" Type="http://schemas.openxmlformats.org/officeDocument/2006/relationships/font" Target="fonts/AsapMedium-italic.fntdata"/><Relationship Id="rId106" Type="http://schemas.openxmlformats.org/officeDocument/2006/relationships/font" Target="fonts/AsapMedium-bold.fntdata"/><Relationship Id="rId105" Type="http://schemas.openxmlformats.org/officeDocument/2006/relationships/font" Target="fonts/AsapMedium-regular.fntdata"/><Relationship Id="rId104" Type="http://schemas.openxmlformats.org/officeDocument/2006/relationships/font" Target="fonts/Asap-boldItalic.fntdata"/><Relationship Id="rId108" Type="http://schemas.openxmlformats.org/officeDocument/2006/relationships/font" Target="fonts/AsapMedium-boldItalic.fntdata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103" Type="http://schemas.openxmlformats.org/officeDocument/2006/relationships/font" Target="fonts/Asap-italic.fntdata"/><Relationship Id="rId102" Type="http://schemas.openxmlformats.org/officeDocument/2006/relationships/font" Target="fonts/Asap-bold.fntdata"/><Relationship Id="rId101" Type="http://schemas.openxmlformats.org/officeDocument/2006/relationships/font" Target="fonts/Asap-regular.fntdata"/><Relationship Id="rId100" Type="http://schemas.openxmlformats.org/officeDocument/2006/relationships/font" Target="fonts/AsapSemiBold-boldItalic.fntdata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95" Type="http://schemas.openxmlformats.org/officeDocument/2006/relationships/font" Target="fonts/Lato-italic.fntdata"/><Relationship Id="rId94" Type="http://schemas.openxmlformats.org/officeDocument/2006/relationships/font" Target="fonts/Lato-bold.fntdata"/><Relationship Id="rId97" Type="http://schemas.openxmlformats.org/officeDocument/2006/relationships/font" Target="fonts/AsapSemiBold-regular.fntdata"/><Relationship Id="rId96" Type="http://schemas.openxmlformats.org/officeDocument/2006/relationships/font" Target="fonts/Lato-boldItalic.fntdata"/><Relationship Id="rId11" Type="http://schemas.openxmlformats.org/officeDocument/2006/relationships/slide" Target="slides/slide4.xml"/><Relationship Id="rId99" Type="http://schemas.openxmlformats.org/officeDocument/2006/relationships/font" Target="fonts/AsapSemiBold-italic.fntdata"/><Relationship Id="rId10" Type="http://schemas.openxmlformats.org/officeDocument/2006/relationships/slide" Target="slides/slide3.xml"/><Relationship Id="rId98" Type="http://schemas.openxmlformats.org/officeDocument/2006/relationships/font" Target="fonts/AsapSemiBold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91" Type="http://schemas.openxmlformats.org/officeDocument/2006/relationships/slide" Target="slides/slide84.xml"/><Relationship Id="rId90" Type="http://schemas.openxmlformats.org/officeDocument/2006/relationships/slide" Target="slides/slide83.xml"/><Relationship Id="rId93" Type="http://schemas.openxmlformats.org/officeDocument/2006/relationships/font" Target="fonts/Lato-regular.fntdata"/><Relationship Id="rId92" Type="http://schemas.openxmlformats.org/officeDocument/2006/relationships/slide" Target="slides/slide8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84" Type="http://schemas.openxmlformats.org/officeDocument/2006/relationships/slide" Target="slides/slide77.xml"/><Relationship Id="rId83" Type="http://schemas.openxmlformats.org/officeDocument/2006/relationships/slide" Target="slides/slide76.xml"/><Relationship Id="rId86" Type="http://schemas.openxmlformats.org/officeDocument/2006/relationships/slide" Target="slides/slide79.xml"/><Relationship Id="rId85" Type="http://schemas.openxmlformats.org/officeDocument/2006/relationships/slide" Target="slides/slide78.xml"/><Relationship Id="rId88" Type="http://schemas.openxmlformats.org/officeDocument/2006/relationships/slide" Target="slides/slide81.xml"/><Relationship Id="rId87" Type="http://schemas.openxmlformats.org/officeDocument/2006/relationships/slide" Target="slides/slide80.xml"/><Relationship Id="rId89" Type="http://schemas.openxmlformats.org/officeDocument/2006/relationships/slide" Target="slides/slide82.xml"/><Relationship Id="rId80" Type="http://schemas.openxmlformats.org/officeDocument/2006/relationships/slide" Target="slides/slide73.xml"/><Relationship Id="rId82" Type="http://schemas.openxmlformats.org/officeDocument/2006/relationships/slide" Target="slides/slide75.xml"/><Relationship Id="rId81" Type="http://schemas.openxmlformats.org/officeDocument/2006/relationships/slide" Target="slides/slide74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75" Type="http://schemas.openxmlformats.org/officeDocument/2006/relationships/slide" Target="slides/slide68.xml"/><Relationship Id="rId74" Type="http://schemas.openxmlformats.org/officeDocument/2006/relationships/slide" Target="slides/slide67.xml"/><Relationship Id="rId77" Type="http://schemas.openxmlformats.org/officeDocument/2006/relationships/slide" Target="slides/slide70.xml"/><Relationship Id="rId76" Type="http://schemas.openxmlformats.org/officeDocument/2006/relationships/slide" Target="slides/slide69.xml"/><Relationship Id="rId79" Type="http://schemas.openxmlformats.org/officeDocument/2006/relationships/slide" Target="slides/slide72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66" Type="http://schemas.openxmlformats.org/officeDocument/2006/relationships/slide" Target="slides/slide59.xml"/><Relationship Id="rId65" Type="http://schemas.openxmlformats.org/officeDocument/2006/relationships/slide" Target="slides/slide58.xml"/><Relationship Id="rId68" Type="http://schemas.openxmlformats.org/officeDocument/2006/relationships/slide" Target="slides/slide61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69" Type="http://schemas.openxmlformats.org/officeDocument/2006/relationships/slide" Target="slides/slide6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55" Type="http://schemas.openxmlformats.org/officeDocument/2006/relationships/slide" Target="slides/slide48.xml"/><Relationship Id="rId54" Type="http://schemas.openxmlformats.org/officeDocument/2006/relationships/slide" Target="slides/slide47.xml"/><Relationship Id="rId57" Type="http://schemas.openxmlformats.org/officeDocument/2006/relationships/slide" Target="slides/slide50.xml"/><Relationship Id="rId56" Type="http://schemas.openxmlformats.org/officeDocument/2006/relationships/slide" Target="slides/slide49.xml"/><Relationship Id="rId59" Type="http://schemas.openxmlformats.org/officeDocument/2006/relationships/slide" Target="slides/slide52.xml"/><Relationship Id="rId58" Type="http://schemas.openxmlformats.org/officeDocument/2006/relationships/slide" Target="slides/slide5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5-21T14:20:19.100">
    <p:pos x="6000" y="0"/>
    <p:text>neu aufnehmen</p:text>
  </p:cm>
  <p:cm authorId="0" idx="2" dt="2025-05-21T14:14:18.892">
    <p:pos x="6000" y="0"/>
    <p:text>#2</p:text>
  </p:cm>
  <p:cm authorId="0" idx="3" dt="2025-05-21T14:20:19.100">
    <p:pos x="6000" y="0"/>
    <p:text>done</p:text>
  </p:cm>
</p:cmLst>
</file>

<file path=ppt/media/image1.png>
</file>

<file path=ppt/media/image10.png>
</file>

<file path=ppt/media/image11.png>
</file>

<file path=ppt/media/image13.png>
</file>

<file path=ppt/media/image14.gif>
</file>

<file path=ppt/media/image15.gif>
</file>

<file path=ppt/media/image4.gif>
</file>

<file path=ppt/media/image5.png>
</file>

<file path=ppt/media/image6.jpg>
</file>

<file path=ppt/media/image7.pn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9493bf5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9493bf5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9493bf5ea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9493bf5ea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9493bf5ea_1_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9493bf5ea_1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9493bf5ea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59493bf5ea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9493bf5ea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9493bf5ea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9493bf5ea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59493bf5ea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59493bf5ea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59493bf5ea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9493bf5ea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9493bf5ea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59493bf5ea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59493bf5ea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9493bf5ea_0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9493bf5ea_0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9493bf5ea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9493bf5ea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9493bf5e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9493bf5e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59493bf5ea_0_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59493bf5ea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9493bf5ea_1_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59493bf5ea_1_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59493bf5ea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59493bf5ea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59493bf5ea_0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59493bf5ea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59493bf5ea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59493bf5ea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59493bf5ea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59493bf5ea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359493bf5ea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359493bf5ea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359493bf5ea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359493bf5ea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59493bf5ea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59493bf5ea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59493bf5ea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59493bf5ea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9493bf5ea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9493bf5e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59493bf5ea_0_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359493bf5ea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59493bf5ea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59493bf5ea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59493bf5ea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59493bf5ea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59493bf5ea_0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59493bf5ea_0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59493bf5ea_0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59493bf5ea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359493bf5ea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359493bf5ea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359493bf5ea_0_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359493bf5ea_0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59493bf5ea_0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59493bf5ea_0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59493bf5ea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59493bf5ea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359493bf5ea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359493bf5ea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9493bf5e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9493bf5e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59493bf5ea_0_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359493bf5ea_0_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59493bf5ea_0_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59493bf5ea_0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359493bf5ea_0_7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359493bf5ea_0_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59493bf5ea_0_7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59493bf5ea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59493bf5ea_0_7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359493bf5ea_0_7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359493bf5ea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359493bf5ea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59493bf5ea_0_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359493bf5ea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359493bf5ea_0_8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359493bf5ea_0_8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59493bf5ea_0_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359493bf5ea_0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359493bf5ea_0_8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359493bf5ea_0_8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9493bf5ea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9493bf5ea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359493bf5ea_0_8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359493bf5ea_0_8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59493bf5ea_0_8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359493bf5ea_0_8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359493bf5ea_0_8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359493bf5ea_0_8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59493bf5e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359493bf5e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359493bf5ea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359493bf5ea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359493bf5ea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359493bf5ea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359493bf5ea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359493bf5ea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359493bf5ea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359493bf5ea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9493bf5ea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9493bf5ea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359493bf5ea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359493bf5ea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9493bf5ea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9493bf5ea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359493bf5ea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359493bf5ea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359493bf5ea_1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359493bf5ea_1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359493bf5ea_1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359493bf5ea_1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359493bf5ea_1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359493bf5ea_1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359493bf5ea_1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359493bf5ea_1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359493bf5ea_1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359493bf5ea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359493bf5ea_1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359493bf5ea_1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359493bf5ea_1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359493bf5ea_1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359493bf5ea_1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359493bf5ea_1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359493bf5ea_1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g359493bf5ea_1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9493bf5ea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9493bf5e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359493bf5ea_1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359493bf5ea_1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359493bf5ea_1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359493bf5ea_1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359493bf5ea_1_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359493bf5ea_1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359493bf5ea_1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359493bf5ea_1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359493bf5ea_1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359493bf5ea_1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359493bf5ea_1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359493bf5ea_1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359493bf5ea_1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359493bf5ea_1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359493bf5ea_1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359493bf5ea_1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359493bf5ea_1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359493bf5ea_1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359493bf5ea_1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359493bf5ea_1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9493bf5ea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9493bf5ea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9493bf5ea_1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9493bf5ea_1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359493bf5ea_1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359493bf5ea_1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g359493bf5ea_1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" name="Google Shape;1173;g359493bf5ea_1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g359493bf5ea_1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9" name="Google Shape;1189;g359493bf5ea_1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359493bf5ea_1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359493bf5ea_1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359493bf5ea_1_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359493bf5ea_1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9493bf5ea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9493bf5ea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bschnittsüberschrift 1">
  <p:cSld name="SECTION_HEADER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ctrTitle"/>
          </p:nvPr>
        </p:nvSpPr>
        <p:spPr>
          <a:xfrm>
            <a:off x="2113175" y="1061225"/>
            <a:ext cx="4260000" cy="175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" type="subTitle"/>
          </p:nvPr>
        </p:nvSpPr>
        <p:spPr>
          <a:xfrm>
            <a:off x="2113175" y="2997200"/>
            <a:ext cx="4260000" cy="365700"/>
          </a:xfrm>
          <a:prstGeom prst="rect">
            <a:avLst/>
          </a:prstGeom>
          <a:solidFill>
            <a:srgbClr val="A51B2A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11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3F3F3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3000"/>
              <a:buFont typeface="Calibri"/>
              <a:buNone/>
              <a:defRPr b="1" sz="3000">
                <a:solidFill>
                  <a:srgbClr val="19191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4"/>
          <p:cNvSpPr txBox="1"/>
          <p:nvPr>
            <p:ph idx="1" type="body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Calibri"/>
              <a:buChar char="●"/>
              <a:defRPr>
                <a:solidFill>
                  <a:srgbClr val="19191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Calibri"/>
              <a:buChar char="○"/>
              <a:defRPr>
                <a:solidFill>
                  <a:srgbClr val="19191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Calibri"/>
              <a:buChar char="■"/>
              <a:defRPr>
                <a:solidFill>
                  <a:srgbClr val="19191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Calibri"/>
              <a:buChar char="●"/>
              <a:defRPr>
                <a:solidFill>
                  <a:srgbClr val="19191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Calibri"/>
              <a:buChar char="○"/>
              <a:defRPr>
                <a:solidFill>
                  <a:srgbClr val="19191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Calibri"/>
              <a:buChar char="■"/>
              <a:defRPr>
                <a:solidFill>
                  <a:srgbClr val="19191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Calibri"/>
              <a:buChar char="●"/>
              <a:defRPr>
                <a:solidFill>
                  <a:srgbClr val="19191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Calibri"/>
              <a:buChar char="○"/>
              <a:defRPr>
                <a:solidFill>
                  <a:srgbClr val="19191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Calibri"/>
              <a:buChar char="■"/>
              <a:defRPr>
                <a:solidFill>
                  <a:srgbClr val="19191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drive.google.com/file/d/1wNQDkmJcY7nMgD43ctsN3Iuut8YYQ0Kk/view" TargetMode="External"/><Relationship Id="rId4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gif"/><Relationship Id="rId4" Type="http://schemas.openxmlformats.org/officeDocument/2006/relationships/image" Target="../media/image5.png"/><Relationship Id="rId5" Type="http://schemas.openxmlformats.org/officeDocument/2006/relationships/image" Target="../media/image4.gif"/><Relationship Id="rId6" Type="http://schemas.openxmlformats.org/officeDocument/2006/relationships/hyperlink" Target="http://drive.google.com/file/d/1DHYjUwlX3qyEJ4J51dmVnFtKwenx7nSJ/view" TargetMode="External"/><Relationship Id="rId7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gif"/><Relationship Id="rId4" Type="http://schemas.openxmlformats.org/officeDocument/2006/relationships/image" Target="../media/image5.png"/><Relationship Id="rId5" Type="http://schemas.openxmlformats.org/officeDocument/2006/relationships/image" Target="../media/image4.gif"/><Relationship Id="rId6" Type="http://schemas.openxmlformats.org/officeDocument/2006/relationships/hyperlink" Target="http://drive.google.com/file/d/1li2BXGaBNgX1ofKMRgH6IRu7er4OYnZt/view" TargetMode="External"/><Relationship Id="rId7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comments" Target="../comments/comment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gif"/><Relationship Id="rId4" Type="http://schemas.openxmlformats.org/officeDocument/2006/relationships/image" Target="../media/image5.png"/><Relationship Id="rId5" Type="http://schemas.openxmlformats.org/officeDocument/2006/relationships/image" Target="../media/image4.gif"/><Relationship Id="rId6" Type="http://schemas.openxmlformats.org/officeDocument/2006/relationships/hyperlink" Target="http://drive.google.com/file/d/1eeucQY3jxkEpeGhPZUFMqxDi6ZdjscX9/view" TargetMode="External"/><Relationship Id="rId7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drive.google.com/file/d/15NMRuz1AtKcRMC0UHm6NnHRvQ5NCblu_/view" TargetMode="External"/><Relationship Id="rId4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drive.google.com/file/d/1qlutMrdjC6sDywu0vil3QwZZIDJiYRQv/view" TargetMode="External"/><Relationship Id="rId4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cie0LVeFZbc8SUZDxHa_R-vKEJcEs9wN/view" TargetMode="External"/><Relationship Id="rId4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drive.google.com/file/d/1aYdZ0f3ORlFFqeBP6JC6_PZ_iaRautWF/view" TargetMode="External"/><Relationship Id="rId4" Type="http://schemas.openxmlformats.org/officeDocument/2006/relationships/image" Target="../media/image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://drive.google.com/file/d/1ZXpWDi2KfmnKvr2Djz_VMRmTGdOBMnU7/view" TargetMode="External"/><Relationship Id="rId4" Type="http://schemas.openxmlformats.org/officeDocument/2006/relationships/image" Target="../media/image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gif"/><Relationship Id="rId4" Type="http://schemas.openxmlformats.org/officeDocument/2006/relationships/image" Target="../media/image5.png"/><Relationship Id="rId5" Type="http://schemas.openxmlformats.org/officeDocument/2006/relationships/image" Target="../media/image4.gif"/><Relationship Id="rId6" Type="http://schemas.openxmlformats.org/officeDocument/2006/relationships/hyperlink" Target="http://drive.google.com/file/d/1B-MsCIXwUjumO3gHoMjv61sUS_TztV2J/view" TargetMode="External"/><Relationship Id="rId7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4.gif"/><Relationship Id="rId4" Type="http://schemas.openxmlformats.org/officeDocument/2006/relationships/image" Target="../media/image5.png"/><Relationship Id="rId5" Type="http://schemas.openxmlformats.org/officeDocument/2006/relationships/image" Target="../media/image4.gif"/><Relationship Id="rId6" Type="http://schemas.openxmlformats.org/officeDocument/2006/relationships/hyperlink" Target="http://drive.google.com/file/d/1CnWrO2hbGjzkKVJ4vwWlw_fGhcCHKCOv/view" TargetMode="External"/><Relationship Id="rId7" Type="http://schemas.openxmlformats.org/officeDocument/2006/relationships/image" Target="../media/image1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drive.google.com/file/d/1eC4s93fTeZA0yAMujX878EM2oWLH3QFs/view" TargetMode="External"/><Relationship Id="rId4" Type="http://schemas.openxmlformats.org/officeDocument/2006/relationships/image" Target="../media/image1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://drive.google.com/file/d/114SPIs3NhbfL9pmSPT2kI0CIf36jiO6M/view" TargetMode="External"/><Relationship Id="rId4" Type="http://schemas.openxmlformats.org/officeDocument/2006/relationships/image" Target="../media/image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Relationship Id="rId3" Type="http://schemas.openxmlformats.org/officeDocument/2006/relationships/hyperlink" Target="http://drive.google.com/file/d/1ynCt2AsTE1LfypaQx8yIQnde0u4IsTQw/view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://drive.google.com/file/d/1Ks_fOoRN-0jqRs4MA7y6VwU9tLi_GunG/view" TargetMode="External"/><Relationship Id="rId4" Type="http://schemas.openxmlformats.org/officeDocument/2006/relationships/image" Target="../media/image1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0.xml"/><Relationship Id="rId3" Type="http://schemas.openxmlformats.org/officeDocument/2006/relationships/hyperlink" Target="http://drive.google.com/file/d/1uk1i-YA0FI-O-KbK7JsLyf8JQzQoIpJc/view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4.gif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9.gif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8.xml"/><Relationship Id="rId3" Type="http://schemas.openxmlformats.org/officeDocument/2006/relationships/hyperlink" Target="http://drive.google.com/file/d/1cie0LVeFZbc8SUZDxHa_R-vKEJcEs9wN/view" TargetMode="External"/><Relationship Id="rId4" Type="http://schemas.openxmlformats.org/officeDocument/2006/relationships/image" Target="../media/image1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4.gif"/><Relationship Id="rId4" Type="http://schemas.openxmlformats.org/officeDocument/2006/relationships/image" Target="../media/image5.png"/><Relationship Id="rId5" Type="http://schemas.openxmlformats.org/officeDocument/2006/relationships/image" Target="../media/image4.gif"/><Relationship Id="rId6" Type="http://schemas.openxmlformats.org/officeDocument/2006/relationships/hyperlink" Target="http://drive.google.com/file/d/1uyNJAz-xJ8RQUhGUzbVjxolxvTQaQ2eL/view" TargetMode="External"/><Relationship Id="rId7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9.gif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5.gif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5.gif"/><Relationship Id="rId4" Type="http://schemas.openxmlformats.org/officeDocument/2006/relationships/hyperlink" Target="https://creativecommons.org/publicdomain/zero/1.0/deed.de" TargetMode="External"/><Relationship Id="rId5" Type="http://schemas.openxmlformats.org/officeDocument/2006/relationships/hyperlink" Target="https://freesound.org/people/soneproject/sounds/244356/" TargetMode="External"/><Relationship Id="rId6" Type="http://schemas.openxmlformats.org/officeDocument/2006/relationships/hyperlink" Target="https://creativecommons.org/publicdomain/zero/1.0/deed.de" TargetMode="External"/><Relationship Id="rId7" Type="http://schemas.openxmlformats.org/officeDocument/2006/relationships/hyperlink" Target="https://freesound.org/people/smokinghotdog/sounds/584244/" TargetMode="External"/><Relationship Id="rId8" Type="http://schemas.openxmlformats.org/officeDocument/2006/relationships/hyperlink" Target="https://creativecommons.org/publicdomain/zero/1.0/deed.de" TargetMode="Externa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5.gif"/><Relationship Id="rId4" Type="http://schemas.openxmlformats.org/officeDocument/2006/relationships/hyperlink" Target="https://www.svgrepo.com/" TargetMode="External"/><Relationship Id="rId5" Type="http://schemas.openxmlformats.org/officeDocument/2006/relationships/hyperlink" Target="https://creativecommons.org/publicdomain/zero/1.0/deed.de" TargetMode="External"/><Relationship Id="rId6" Type="http://schemas.openxmlformats.org/officeDocument/2006/relationships/hyperlink" Target="https://www.svgrepo.com/" TargetMode="External"/><Relationship Id="rId7" Type="http://schemas.openxmlformats.org/officeDocument/2006/relationships/hyperlink" Target="https://www.svgrepo.com/svg/217250/robot" TargetMode="External"/><Relationship Id="rId8" Type="http://schemas.openxmlformats.org/officeDocument/2006/relationships/hyperlink" Target="https://www.svgrepo.com/svg/217210/alien" TargetMode="Externa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8.jpg"/><Relationship Id="rId4" Type="http://schemas.openxmlformats.org/officeDocument/2006/relationships/image" Target="../media/image13.png"/><Relationship Id="rId5" Type="http://schemas.openxmlformats.org/officeDocument/2006/relationships/image" Target="../media/image4.gif"/><Relationship Id="rId6" Type="http://schemas.openxmlformats.org/officeDocument/2006/relationships/hyperlink" Target="http://drive.google.com/file/d/1Of3-feN6FaDVsknIGDESlTtIPiQPN1gy/view" TargetMode="External"/><Relationship Id="rId7" Type="http://schemas.openxmlformats.org/officeDocument/2006/relationships/image" Target="../media/image1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3.png"/><Relationship Id="rId4" Type="http://schemas.openxmlformats.org/officeDocument/2006/relationships/image" Target="../media/image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8" title="NLQ-Intro-1-V3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" name="Google Shape;157;p27"/>
          <p:cNvGrpSpPr/>
          <p:nvPr/>
        </p:nvGrpSpPr>
        <p:grpSpPr>
          <a:xfrm rot="5814480">
            <a:off x="1911952" y="967944"/>
            <a:ext cx="5112582" cy="3813934"/>
            <a:chOff x="229350" y="325950"/>
            <a:chExt cx="761225" cy="567950"/>
          </a:xfrm>
        </p:grpSpPr>
        <p:sp>
          <p:nvSpPr>
            <p:cNvPr id="158" name="Google Shape;158;p27"/>
            <p:cNvSpPr/>
            <p:nvPr/>
          </p:nvSpPr>
          <p:spPr>
            <a:xfrm>
              <a:off x="229350" y="325950"/>
              <a:ext cx="517200" cy="507900"/>
            </a:xfrm>
            <a:prstGeom prst="donut">
              <a:avLst>
                <a:gd fmla="val 9958" name="adj"/>
              </a:avLst>
            </a:prstGeom>
            <a:solidFill>
              <a:srgbClr val="E2E0E0"/>
            </a:solidFill>
            <a:ln cap="flat" cmpd="sng" w="9525">
              <a:solidFill>
                <a:srgbClr val="E2E0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9" name="Google Shape;159;p27"/>
            <p:cNvCxnSpPr/>
            <p:nvPr/>
          </p:nvCxnSpPr>
          <p:spPr>
            <a:xfrm flipH="1" rot="-5814820">
              <a:off x="728055" y="626451"/>
              <a:ext cx="211840" cy="289797"/>
            </a:xfrm>
            <a:prstGeom prst="straightConnector1">
              <a:avLst/>
            </a:prstGeom>
            <a:noFill/>
            <a:ln cap="flat" cmpd="sng" w="228600">
              <a:solidFill>
                <a:srgbClr val="E2E0E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60" name="Google Shape;160;p27"/>
          <p:cNvGrpSpPr/>
          <p:nvPr/>
        </p:nvGrpSpPr>
        <p:grpSpPr>
          <a:xfrm rot="2128304">
            <a:off x="-77839" y="2668199"/>
            <a:ext cx="3230417" cy="2974444"/>
            <a:chOff x="1648713" y="2169050"/>
            <a:chExt cx="3230424" cy="2974451"/>
          </a:xfrm>
        </p:grpSpPr>
        <p:pic>
          <p:nvPicPr>
            <p:cNvPr id="161" name="Google Shape;161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48713" y="2835550"/>
              <a:ext cx="2307950" cy="2307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2" name="Google Shape;162;p2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01863" y="2169050"/>
              <a:ext cx="3077275" cy="230795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3" name="Google Shape;163;p27"/>
          <p:cNvSpPr txBox="1"/>
          <p:nvPr>
            <p:ph idx="4294967295" type="title"/>
          </p:nvPr>
        </p:nvSpPr>
        <p:spPr>
          <a:xfrm>
            <a:off x="1195500" y="1396800"/>
            <a:ext cx="6753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4900">
                <a:latin typeface="Asap"/>
                <a:ea typeface="Asap"/>
                <a:cs typeface="Asap"/>
                <a:sym typeface="Asap"/>
              </a:rPr>
              <a:t>Die verschiedenen Aspekte im Detail</a:t>
            </a:r>
            <a:endParaRPr sz="4900"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164" name="Google Shape;164;p27" title="2025 NLQ KI-Kurs-M1.1-4V_C0-1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93625" y="2938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Google Shape;169;p28"/>
          <p:cNvCxnSpPr/>
          <p:nvPr/>
        </p:nvCxnSpPr>
        <p:spPr>
          <a:xfrm>
            <a:off x="-1907650" y="7161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70" name="Google Shape;170;p28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Die verschiedenen Aspekte im Detail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171" name="Google Shape;171;p28"/>
          <p:cNvCxnSpPr/>
          <p:nvPr/>
        </p:nvCxnSpPr>
        <p:spPr>
          <a:xfrm rot="10800000">
            <a:off x="357375" y="-830900"/>
            <a:ext cx="0" cy="55140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72" name="Google Shape;172;p28"/>
          <p:cNvSpPr/>
          <p:nvPr/>
        </p:nvSpPr>
        <p:spPr>
          <a:xfrm>
            <a:off x="607650" y="108602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3" name="Google Shape;173;p28"/>
          <p:cNvSpPr/>
          <p:nvPr/>
        </p:nvSpPr>
        <p:spPr>
          <a:xfrm>
            <a:off x="607650" y="1743250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4" name="Google Shape;174;p28"/>
          <p:cNvSpPr/>
          <p:nvPr/>
        </p:nvSpPr>
        <p:spPr>
          <a:xfrm>
            <a:off x="607650" y="240047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5" name="Google Shape;175;p28"/>
          <p:cNvSpPr/>
          <p:nvPr/>
        </p:nvSpPr>
        <p:spPr>
          <a:xfrm>
            <a:off x="607650" y="3057700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6" name="Google Shape;176;p28"/>
          <p:cNvSpPr/>
          <p:nvPr/>
        </p:nvSpPr>
        <p:spPr>
          <a:xfrm>
            <a:off x="607650" y="371492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/>
          <p:nvPr/>
        </p:nvSpPr>
        <p:spPr>
          <a:xfrm>
            <a:off x="1239550" y="1579225"/>
            <a:ext cx="5400300" cy="1113900"/>
          </a:xfrm>
          <a:prstGeom prst="rect">
            <a:avLst/>
          </a:prstGeom>
          <a:solidFill>
            <a:srgbClr val="E2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9"/>
          <p:cNvSpPr/>
          <p:nvPr/>
        </p:nvSpPr>
        <p:spPr>
          <a:xfrm>
            <a:off x="1239550" y="1095325"/>
            <a:ext cx="5400300" cy="4839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3" name="Google Shape;183;p29"/>
          <p:cNvCxnSpPr/>
          <p:nvPr/>
        </p:nvCxnSpPr>
        <p:spPr>
          <a:xfrm>
            <a:off x="-1907650" y="7161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84" name="Google Shape;184;p29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Die verschiedenen Aspekte im Detail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185" name="Google Shape;185;p29"/>
          <p:cNvCxnSpPr/>
          <p:nvPr/>
        </p:nvCxnSpPr>
        <p:spPr>
          <a:xfrm rot="10800000">
            <a:off x="357375" y="-830900"/>
            <a:ext cx="0" cy="55140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86" name="Google Shape;186;p29"/>
          <p:cNvSpPr/>
          <p:nvPr/>
        </p:nvSpPr>
        <p:spPr>
          <a:xfrm>
            <a:off x="607650" y="1086025"/>
            <a:ext cx="414600" cy="4932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87" name="Google Shape;187;p29"/>
          <p:cNvSpPr/>
          <p:nvPr/>
        </p:nvSpPr>
        <p:spPr>
          <a:xfrm>
            <a:off x="607650" y="1743250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</a:t>
            </a: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88" name="Google Shape;188;p29"/>
          <p:cNvSpPr/>
          <p:nvPr/>
        </p:nvSpPr>
        <p:spPr>
          <a:xfrm>
            <a:off x="607650" y="240047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</a:t>
            </a: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89" name="Google Shape;189;p29"/>
          <p:cNvSpPr/>
          <p:nvPr/>
        </p:nvSpPr>
        <p:spPr>
          <a:xfrm>
            <a:off x="607650" y="3057700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</a:t>
            </a: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90" name="Google Shape;190;p29"/>
          <p:cNvSpPr/>
          <p:nvPr/>
        </p:nvSpPr>
        <p:spPr>
          <a:xfrm>
            <a:off x="607650" y="371492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</a:t>
            </a: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91" name="Google Shape;191;p29"/>
          <p:cNvSpPr txBox="1"/>
          <p:nvPr/>
        </p:nvSpPr>
        <p:spPr>
          <a:xfrm>
            <a:off x="1336425" y="1114075"/>
            <a:ext cx="5303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Grundlagen von KI und generativer KI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192" name="Google Shape;192;p29"/>
          <p:cNvSpPr txBox="1"/>
          <p:nvPr/>
        </p:nvSpPr>
        <p:spPr>
          <a:xfrm>
            <a:off x="1336425" y="1638575"/>
            <a:ext cx="4964100" cy="9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8899" lvl="0" marL="269999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400"/>
              <a:buFont typeface="Asap Medium"/>
              <a:buChar char="→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Was ist (generative) KI? Wie funktioniert sie?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  <a:p>
            <a:pPr indent="-178899" lvl="0" marL="269999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400"/>
              <a:buFont typeface="Asap Medium"/>
              <a:buChar char="→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Was unterscheidet generative KI von klassischen Systemen?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/>
          <p:nvPr/>
        </p:nvSpPr>
        <p:spPr>
          <a:xfrm>
            <a:off x="1239550" y="2227150"/>
            <a:ext cx="5400300" cy="1829400"/>
          </a:xfrm>
          <a:prstGeom prst="rect">
            <a:avLst/>
          </a:prstGeom>
          <a:solidFill>
            <a:srgbClr val="E2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30"/>
          <p:cNvSpPr/>
          <p:nvPr/>
        </p:nvSpPr>
        <p:spPr>
          <a:xfrm>
            <a:off x="1239550" y="1743250"/>
            <a:ext cx="5400300" cy="4839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9" name="Google Shape;199;p30"/>
          <p:cNvCxnSpPr/>
          <p:nvPr/>
        </p:nvCxnSpPr>
        <p:spPr>
          <a:xfrm>
            <a:off x="-1907650" y="7161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00" name="Google Shape;200;p30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Die verschiedenen Aspekte im Detail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01" name="Google Shape;201;p30"/>
          <p:cNvCxnSpPr/>
          <p:nvPr/>
        </p:nvCxnSpPr>
        <p:spPr>
          <a:xfrm rot="10800000">
            <a:off x="357375" y="-830900"/>
            <a:ext cx="0" cy="55140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02" name="Google Shape;202;p30"/>
          <p:cNvSpPr/>
          <p:nvPr/>
        </p:nvSpPr>
        <p:spPr>
          <a:xfrm>
            <a:off x="607650" y="108602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607650" y="1743250"/>
            <a:ext cx="414600" cy="4932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04" name="Google Shape;204;p30"/>
          <p:cNvSpPr/>
          <p:nvPr/>
        </p:nvSpPr>
        <p:spPr>
          <a:xfrm>
            <a:off x="607650" y="240047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05" name="Google Shape;205;p30"/>
          <p:cNvSpPr/>
          <p:nvPr/>
        </p:nvSpPr>
        <p:spPr>
          <a:xfrm>
            <a:off x="607650" y="3057700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06" name="Google Shape;206;p30"/>
          <p:cNvSpPr/>
          <p:nvPr/>
        </p:nvSpPr>
        <p:spPr>
          <a:xfrm>
            <a:off x="607650" y="371492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07" name="Google Shape;207;p30"/>
          <p:cNvSpPr txBox="1"/>
          <p:nvPr/>
        </p:nvSpPr>
        <p:spPr>
          <a:xfrm>
            <a:off x="1336425" y="1762000"/>
            <a:ext cx="5303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Anwendungsbereiche in der Verwaltung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208" name="Google Shape;208;p30"/>
          <p:cNvSpPr txBox="1"/>
          <p:nvPr/>
        </p:nvSpPr>
        <p:spPr>
          <a:xfrm>
            <a:off x="1336425" y="2286500"/>
            <a:ext cx="4964100" cy="20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8899" lvl="0" marL="269999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400"/>
              <a:buFont typeface="Asap Medium"/>
              <a:buChar char="→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Beispiele aus der Praxis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  <a:p>
            <a:pPr indent="-166199" lvl="1" marL="453599" rtl="0" algn="l">
              <a:spcBef>
                <a:spcPts val="300"/>
              </a:spcBef>
              <a:spcAft>
                <a:spcPts val="0"/>
              </a:spcAft>
              <a:buSzPts val="1200"/>
              <a:buFont typeface="Asap Medium"/>
              <a:buChar char="○"/>
            </a:pPr>
            <a:r>
              <a:rPr lang="de" sz="1200">
                <a:latin typeface="Asap Medium"/>
                <a:ea typeface="Asap Medium"/>
                <a:cs typeface="Asap Medium"/>
                <a:sym typeface="Asap Medium"/>
              </a:rPr>
              <a:t>Vorbereitung von Bescheiden, Vermerken, Protokollen</a:t>
            </a:r>
            <a:endParaRPr sz="1200">
              <a:latin typeface="Asap Medium"/>
              <a:ea typeface="Asap Medium"/>
              <a:cs typeface="Asap Medium"/>
              <a:sym typeface="Asap Medium"/>
            </a:endParaRPr>
          </a:p>
          <a:p>
            <a:pPr indent="-166199" lvl="1" marL="453599" rtl="0" algn="l">
              <a:spcBef>
                <a:spcPts val="300"/>
              </a:spcBef>
              <a:spcAft>
                <a:spcPts val="0"/>
              </a:spcAft>
              <a:buSzPts val="1200"/>
              <a:buFont typeface="Asap Medium"/>
              <a:buChar char="○"/>
            </a:pPr>
            <a:r>
              <a:rPr lang="de" sz="1200">
                <a:latin typeface="Asap Medium"/>
                <a:ea typeface="Asap Medium"/>
                <a:cs typeface="Asap Medium"/>
                <a:sym typeface="Asap Medium"/>
              </a:rPr>
              <a:t>Übersetzung in Leichte Sprache oder andere Sprachen</a:t>
            </a:r>
            <a:endParaRPr sz="1200">
              <a:latin typeface="Asap Medium"/>
              <a:ea typeface="Asap Medium"/>
              <a:cs typeface="Asap Medium"/>
              <a:sym typeface="Asap Medium"/>
            </a:endParaRPr>
          </a:p>
          <a:p>
            <a:pPr indent="-166199" lvl="1" marL="453599" rtl="0" algn="l">
              <a:spcBef>
                <a:spcPts val="300"/>
              </a:spcBef>
              <a:spcAft>
                <a:spcPts val="0"/>
              </a:spcAft>
              <a:buSzPts val="1200"/>
              <a:buFont typeface="Asap Medium"/>
              <a:buChar char="○"/>
            </a:pPr>
            <a:r>
              <a:rPr lang="de" sz="1200">
                <a:latin typeface="Asap Medium"/>
                <a:ea typeface="Asap Medium"/>
                <a:cs typeface="Asap Medium"/>
                <a:sym typeface="Asap Medium"/>
              </a:rPr>
              <a:t>Barrierefreiheit: Vertonung, Gebärdensprache</a:t>
            </a:r>
            <a:endParaRPr sz="1200">
              <a:latin typeface="Asap Medium"/>
              <a:ea typeface="Asap Medium"/>
              <a:cs typeface="Asap Medium"/>
              <a:sym typeface="Asap Medium"/>
            </a:endParaRPr>
          </a:p>
          <a:p>
            <a:pPr indent="-166199" lvl="1" marL="453599" rtl="0" algn="l">
              <a:spcBef>
                <a:spcPts val="300"/>
              </a:spcBef>
              <a:spcAft>
                <a:spcPts val="0"/>
              </a:spcAft>
              <a:buSzPts val="1200"/>
              <a:buFont typeface="Asap Medium"/>
              <a:buChar char="○"/>
            </a:pPr>
            <a:r>
              <a:rPr lang="de" sz="1200">
                <a:latin typeface="Asap Medium"/>
                <a:ea typeface="Asap Medium"/>
                <a:cs typeface="Asap Medium"/>
                <a:sym typeface="Asap Medium"/>
              </a:rPr>
              <a:t>Vollständigkeitsprüfungen von Antragsunterlagen</a:t>
            </a:r>
            <a:endParaRPr sz="1200">
              <a:latin typeface="Asap Medium"/>
              <a:ea typeface="Asap Medium"/>
              <a:cs typeface="Asap Medium"/>
              <a:sym typeface="Asap Medium"/>
            </a:endParaRPr>
          </a:p>
          <a:p>
            <a:pPr indent="-166199" lvl="1" marL="453599" rtl="0" algn="l">
              <a:spcBef>
                <a:spcPts val="300"/>
              </a:spcBef>
              <a:spcAft>
                <a:spcPts val="0"/>
              </a:spcAft>
              <a:buSzPts val="1200"/>
              <a:buFont typeface="Asap Medium"/>
              <a:buChar char="○"/>
            </a:pPr>
            <a:r>
              <a:rPr lang="de" sz="1200">
                <a:latin typeface="Asap Medium"/>
                <a:ea typeface="Asap Medium"/>
                <a:cs typeface="Asap Medium"/>
                <a:sym typeface="Asap Medium"/>
              </a:rPr>
              <a:t>Auswertung und Prüfung von Dokumenten</a:t>
            </a:r>
            <a:endParaRPr sz="1200">
              <a:latin typeface="Asap Medium"/>
              <a:ea typeface="Asap Medium"/>
              <a:cs typeface="Asap Medium"/>
              <a:sym typeface="Asap Medium"/>
            </a:endParaRPr>
          </a:p>
          <a:p>
            <a:pPr indent="-166199" lvl="1" marL="453599" rtl="0" algn="l">
              <a:spcBef>
                <a:spcPts val="300"/>
              </a:spcBef>
              <a:spcAft>
                <a:spcPts val="0"/>
              </a:spcAft>
              <a:buSzPts val="1200"/>
              <a:buFont typeface="Asap Medium"/>
              <a:buChar char="○"/>
            </a:pPr>
            <a:r>
              <a:rPr lang="de" sz="1200">
                <a:latin typeface="Asap Medium"/>
                <a:ea typeface="Asap Medium"/>
                <a:cs typeface="Asap Medium"/>
                <a:sym typeface="Asap Medium"/>
              </a:rPr>
              <a:t>Analyse von Bürgerbefragungen</a:t>
            </a:r>
            <a:endParaRPr sz="1200">
              <a:latin typeface="Asap Medium"/>
              <a:ea typeface="Asap Medium"/>
              <a:cs typeface="Asap Medium"/>
              <a:sym typeface="Asap Medium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</p:txBody>
      </p:sp>
      <p:pic>
        <p:nvPicPr>
          <p:cNvPr id="209" name="Google Shape;20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6149150" y="1234400"/>
            <a:ext cx="361325" cy="19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0"/>
          <p:cNvSpPr/>
          <p:nvPr/>
        </p:nvSpPr>
        <p:spPr>
          <a:xfrm>
            <a:off x="1239550" y="1095325"/>
            <a:ext cx="5400300" cy="4839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0"/>
          <p:cNvSpPr txBox="1"/>
          <p:nvPr/>
        </p:nvSpPr>
        <p:spPr>
          <a:xfrm>
            <a:off x="1336425" y="1114075"/>
            <a:ext cx="5303400" cy="446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Grundlagen von KI und generativer KI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/>
          <p:nvPr/>
        </p:nvSpPr>
        <p:spPr>
          <a:xfrm>
            <a:off x="1239550" y="2884375"/>
            <a:ext cx="5400300" cy="773700"/>
          </a:xfrm>
          <a:prstGeom prst="rect">
            <a:avLst/>
          </a:prstGeom>
          <a:solidFill>
            <a:srgbClr val="E2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1"/>
          <p:cNvSpPr/>
          <p:nvPr/>
        </p:nvSpPr>
        <p:spPr>
          <a:xfrm>
            <a:off x="1239550" y="2400475"/>
            <a:ext cx="5400300" cy="4839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8" name="Google Shape;218;p31"/>
          <p:cNvCxnSpPr/>
          <p:nvPr/>
        </p:nvCxnSpPr>
        <p:spPr>
          <a:xfrm>
            <a:off x="-1907650" y="7161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19" name="Google Shape;219;p31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Die verschiedenen Aspekte im Detail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20" name="Google Shape;220;p31"/>
          <p:cNvCxnSpPr/>
          <p:nvPr/>
        </p:nvCxnSpPr>
        <p:spPr>
          <a:xfrm rot="10800000">
            <a:off x="357375" y="-830900"/>
            <a:ext cx="0" cy="55140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21" name="Google Shape;221;p31"/>
          <p:cNvSpPr/>
          <p:nvPr/>
        </p:nvSpPr>
        <p:spPr>
          <a:xfrm>
            <a:off x="607650" y="108602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22" name="Google Shape;222;p31"/>
          <p:cNvSpPr/>
          <p:nvPr/>
        </p:nvSpPr>
        <p:spPr>
          <a:xfrm>
            <a:off x="607650" y="1743250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23" name="Google Shape;223;p31"/>
          <p:cNvSpPr/>
          <p:nvPr/>
        </p:nvSpPr>
        <p:spPr>
          <a:xfrm>
            <a:off x="607650" y="2400475"/>
            <a:ext cx="414600" cy="4932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24" name="Google Shape;224;p31"/>
          <p:cNvSpPr/>
          <p:nvPr/>
        </p:nvSpPr>
        <p:spPr>
          <a:xfrm>
            <a:off x="607650" y="3057700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25" name="Google Shape;225;p31"/>
          <p:cNvSpPr/>
          <p:nvPr/>
        </p:nvSpPr>
        <p:spPr>
          <a:xfrm>
            <a:off x="607650" y="371492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26" name="Google Shape;226;p31"/>
          <p:cNvSpPr txBox="1"/>
          <p:nvPr/>
        </p:nvSpPr>
        <p:spPr>
          <a:xfrm>
            <a:off x="1336425" y="2419225"/>
            <a:ext cx="5303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Rechtliche und ethische Fragen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227" name="Google Shape;227;p31"/>
          <p:cNvSpPr txBox="1"/>
          <p:nvPr/>
        </p:nvSpPr>
        <p:spPr>
          <a:xfrm>
            <a:off x="1336425" y="2943725"/>
            <a:ext cx="4964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8899" lvl="0" marL="269999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400"/>
              <a:buFont typeface="Asap Medium"/>
              <a:buChar char="→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Was ist erlaubt, was ist fair? </a:t>
            </a:r>
            <a:br>
              <a:rPr lang="de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Wie bleibt der Mensch in der Verantwortung?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</p:txBody>
      </p:sp>
      <p:pic>
        <p:nvPicPr>
          <p:cNvPr id="228" name="Google Shape;22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6149150" y="1234400"/>
            <a:ext cx="361325" cy="19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1"/>
          <p:cNvSpPr/>
          <p:nvPr/>
        </p:nvSpPr>
        <p:spPr>
          <a:xfrm>
            <a:off x="1239550" y="1095325"/>
            <a:ext cx="5400300" cy="4839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1"/>
          <p:cNvSpPr txBox="1"/>
          <p:nvPr/>
        </p:nvSpPr>
        <p:spPr>
          <a:xfrm>
            <a:off x="1336425" y="1114075"/>
            <a:ext cx="5303400" cy="446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Grundlagen von KI und generativer KI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231" name="Google Shape;231;p31"/>
          <p:cNvSpPr/>
          <p:nvPr/>
        </p:nvSpPr>
        <p:spPr>
          <a:xfrm>
            <a:off x="1239525" y="1747900"/>
            <a:ext cx="5400300" cy="4839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1"/>
          <p:cNvSpPr txBox="1"/>
          <p:nvPr/>
        </p:nvSpPr>
        <p:spPr>
          <a:xfrm>
            <a:off x="1336400" y="1766650"/>
            <a:ext cx="5303400" cy="446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Anwendungsbereiche in der Verwaltung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"/>
          <p:cNvSpPr/>
          <p:nvPr/>
        </p:nvSpPr>
        <p:spPr>
          <a:xfrm>
            <a:off x="1239550" y="3541600"/>
            <a:ext cx="5400300" cy="550500"/>
          </a:xfrm>
          <a:prstGeom prst="rect">
            <a:avLst/>
          </a:prstGeom>
          <a:solidFill>
            <a:srgbClr val="E2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2"/>
          <p:cNvSpPr/>
          <p:nvPr/>
        </p:nvSpPr>
        <p:spPr>
          <a:xfrm>
            <a:off x="1239550" y="3057700"/>
            <a:ext cx="5400300" cy="4839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9" name="Google Shape;239;p32"/>
          <p:cNvCxnSpPr/>
          <p:nvPr/>
        </p:nvCxnSpPr>
        <p:spPr>
          <a:xfrm>
            <a:off x="-1907650" y="7161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0" name="Google Shape;240;p32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Die verschiedenen Aspekte im Detail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41" name="Google Shape;241;p32"/>
          <p:cNvCxnSpPr/>
          <p:nvPr/>
        </p:nvCxnSpPr>
        <p:spPr>
          <a:xfrm rot="10800000">
            <a:off x="357375" y="-830900"/>
            <a:ext cx="0" cy="55140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42" name="Google Shape;242;p32"/>
          <p:cNvSpPr/>
          <p:nvPr/>
        </p:nvSpPr>
        <p:spPr>
          <a:xfrm>
            <a:off x="607650" y="108602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43" name="Google Shape;243;p32"/>
          <p:cNvSpPr/>
          <p:nvPr/>
        </p:nvSpPr>
        <p:spPr>
          <a:xfrm>
            <a:off x="607650" y="1743250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44" name="Google Shape;244;p32"/>
          <p:cNvSpPr/>
          <p:nvPr/>
        </p:nvSpPr>
        <p:spPr>
          <a:xfrm>
            <a:off x="607650" y="240047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45" name="Google Shape;245;p32"/>
          <p:cNvSpPr/>
          <p:nvPr/>
        </p:nvSpPr>
        <p:spPr>
          <a:xfrm>
            <a:off x="607650" y="3057700"/>
            <a:ext cx="414600" cy="4932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46" name="Google Shape;246;p32"/>
          <p:cNvSpPr/>
          <p:nvPr/>
        </p:nvSpPr>
        <p:spPr>
          <a:xfrm>
            <a:off x="607650" y="371492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47" name="Google Shape;247;p32"/>
          <p:cNvSpPr txBox="1"/>
          <p:nvPr/>
        </p:nvSpPr>
        <p:spPr>
          <a:xfrm>
            <a:off x="1336425" y="3076450"/>
            <a:ext cx="5303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Handlungsempfehlungen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248" name="Google Shape;248;p32"/>
          <p:cNvSpPr txBox="1"/>
          <p:nvPr/>
        </p:nvSpPr>
        <p:spPr>
          <a:xfrm>
            <a:off x="1336425" y="3600950"/>
            <a:ext cx="496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8899" lvl="0" marL="269999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400"/>
              <a:buFont typeface="Asap Medium"/>
              <a:buChar char="→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Was Sie konkret tun können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</p:txBody>
      </p:sp>
      <p:pic>
        <p:nvPicPr>
          <p:cNvPr id="249" name="Google Shape;2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6149150" y="1234400"/>
            <a:ext cx="361325" cy="19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2"/>
          <p:cNvSpPr/>
          <p:nvPr/>
        </p:nvSpPr>
        <p:spPr>
          <a:xfrm>
            <a:off x="1239550" y="1095325"/>
            <a:ext cx="5400300" cy="4839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32"/>
          <p:cNvSpPr txBox="1"/>
          <p:nvPr/>
        </p:nvSpPr>
        <p:spPr>
          <a:xfrm>
            <a:off x="1336425" y="1114075"/>
            <a:ext cx="5303400" cy="446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Grundlagen von KI und generativer KI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252" name="Google Shape;252;p32"/>
          <p:cNvSpPr/>
          <p:nvPr/>
        </p:nvSpPr>
        <p:spPr>
          <a:xfrm>
            <a:off x="1239525" y="1747900"/>
            <a:ext cx="5400300" cy="4839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32"/>
          <p:cNvSpPr txBox="1"/>
          <p:nvPr/>
        </p:nvSpPr>
        <p:spPr>
          <a:xfrm>
            <a:off x="1336400" y="1766650"/>
            <a:ext cx="5303400" cy="446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Anwendungsbereiche in der Verwaltung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254" name="Google Shape;254;p32"/>
          <p:cNvSpPr/>
          <p:nvPr/>
        </p:nvSpPr>
        <p:spPr>
          <a:xfrm>
            <a:off x="1239550" y="2412175"/>
            <a:ext cx="5400300" cy="4839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32"/>
          <p:cNvSpPr txBox="1"/>
          <p:nvPr/>
        </p:nvSpPr>
        <p:spPr>
          <a:xfrm>
            <a:off x="1336425" y="2430925"/>
            <a:ext cx="5303400" cy="446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Rechtliche und ethische Fragen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/>
          <p:nvPr/>
        </p:nvSpPr>
        <p:spPr>
          <a:xfrm>
            <a:off x="1239550" y="4212925"/>
            <a:ext cx="5400300" cy="675000"/>
          </a:xfrm>
          <a:prstGeom prst="rect">
            <a:avLst/>
          </a:prstGeom>
          <a:solidFill>
            <a:srgbClr val="E2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3"/>
          <p:cNvSpPr/>
          <p:nvPr/>
        </p:nvSpPr>
        <p:spPr>
          <a:xfrm>
            <a:off x="1239550" y="3729025"/>
            <a:ext cx="5400300" cy="4839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2" name="Google Shape;262;p33"/>
          <p:cNvCxnSpPr/>
          <p:nvPr/>
        </p:nvCxnSpPr>
        <p:spPr>
          <a:xfrm>
            <a:off x="-1907650" y="7161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63" name="Google Shape;263;p33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Die verschiedenen Aspekte im Detail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64" name="Google Shape;264;p33"/>
          <p:cNvCxnSpPr/>
          <p:nvPr/>
        </p:nvCxnSpPr>
        <p:spPr>
          <a:xfrm rot="10800000">
            <a:off x="357375" y="-830900"/>
            <a:ext cx="0" cy="55140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65" name="Google Shape;265;p33"/>
          <p:cNvSpPr/>
          <p:nvPr/>
        </p:nvSpPr>
        <p:spPr>
          <a:xfrm>
            <a:off x="607650" y="108602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66" name="Google Shape;266;p33"/>
          <p:cNvSpPr/>
          <p:nvPr/>
        </p:nvSpPr>
        <p:spPr>
          <a:xfrm>
            <a:off x="607650" y="1743250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67" name="Google Shape;267;p33"/>
          <p:cNvSpPr/>
          <p:nvPr/>
        </p:nvSpPr>
        <p:spPr>
          <a:xfrm>
            <a:off x="607650" y="2400475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68" name="Google Shape;268;p33"/>
          <p:cNvSpPr/>
          <p:nvPr/>
        </p:nvSpPr>
        <p:spPr>
          <a:xfrm>
            <a:off x="607650" y="3057700"/>
            <a:ext cx="414600" cy="493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69" name="Google Shape;269;p33"/>
          <p:cNvSpPr/>
          <p:nvPr/>
        </p:nvSpPr>
        <p:spPr>
          <a:xfrm>
            <a:off x="607650" y="3714925"/>
            <a:ext cx="414600" cy="4932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 sz="2000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70" name="Google Shape;270;p33"/>
          <p:cNvSpPr txBox="1"/>
          <p:nvPr/>
        </p:nvSpPr>
        <p:spPr>
          <a:xfrm>
            <a:off x="1336425" y="3747775"/>
            <a:ext cx="5303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Ausblick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271" name="Google Shape;271;p33"/>
          <p:cNvSpPr txBox="1"/>
          <p:nvPr/>
        </p:nvSpPr>
        <p:spPr>
          <a:xfrm>
            <a:off x="1336425" y="4272275"/>
            <a:ext cx="4964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8899" lvl="0" marL="269999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400"/>
              <a:buFont typeface="Asap Medium"/>
              <a:buChar char="→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Wohin entwickelt sich das Thema? Welche Trends sind für die Verwaltung relevant?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</p:txBody>
      </p:sp>
      <p:pic>
        <p:nvPicPr>
          <p:cNvPr id="272" name="Google Shape;2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6149150" y="1234400"/>
            <a:ext cx="361325" cy="19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3"/>
          <p:cNvSpPr/>
          <p:nvPr/>
        </p:nvSpPr>
        <p:spPr>
          <a:xfrm>
            <a:off x="1239550" y="1095325"/>
            <a:ext cx="5400300" cy="4839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33"/>
          <p:cNvSpPr txBox="1"/>
          <p:nvPr/>
        </p:nvSpPr>
        <p:spPr>
          <a:xfrm>
            <a:off x="1336425" y="1114075"/>
            <a:ext cx="5303400" cy="446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Grundlagen von KI und generativer KI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pic>
        <p:nvPicPr>
          <p:cNvPr id="275" name="Google Shape;2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6149150" y="3232025"/>
            <a:ext cx="361325" cy="19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3"/>
          <p:cNvSpPr/>
          <p:nvPr/>
        </p:nvSpPr>
        <p:spPr>
          <a:xfrm>
            <a:off x="1239525" y="1747900"/>
            <a:ext cx="5400300" cy="4839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33"/>
          <p:cNvSpPr txBox="1"/>
          <p:nvPr/>
        </p:nvSpPr>
        <p:spPr>
          <a:xfrm>
            <a:off x="1336400" y="1766650"/>
            <a:ext cx="5303400" cy="446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Anwendungsbereiche in der Verwaltung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278" name="Google Shape;278;p33"/>
          <p:cNvSpPr/>
          <p:nvPr/>
        </p:nvSpPr>
        <p:spPr>
          <a:xfrm>
            <a:off x="1239550" y="2412175"/>
            <a:ext cx="5400300" cy="4839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33"/>
          <p:cNvSpPr txBox="1"/>
          <p:nvPr/>
        </p:nvSpPr>
        <p:spPr>
          <a:xfrm>
            <a:off x="1336425" y="2430925"/>
            <a:ext cx="5303400" cy="446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Rechtliche und ethische Fragen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280" name="Google Shape;280;p33"/>
          <p:cNvSpPr/>
          <p:nvPr/>
        </p:nvSpPr>
        <p:spPr>
          <a:xfrm>
            <a:off x="1239550" y="3070600"/>
            <a:ext cx="5400300" cy="4839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33"/>
          <p:cNvSpPr txBox="1"/>
          <p:nvPr/>
        </p:nvSpPr>
        <p:spPr>
          <a:xfrm>
            <a:off x="1336425" y="3089350"/>
            <a:ext cx="5303400" cy="446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Handlungsempfehlungen</a:t>
            </a:r>
            <a:endParaRPr sz="16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7" name="Google Shape;287;p34"/>
          <p:cNvGrpSpPr/>
          <p:nvPr/>
        </p:nvGrpSpPr>
        <p:grpSpPr>
          <a:xfrm rot="5814480">
            <a:off x="1911952" y="967944"/>
            <a:ext cx="5112582" cy="3813934"/>
            <a:chOff x="229350" y="325950"/>
            <a:chExt cx="761225" cy="567950"/>
          </a:xfrm>
        </p:grpSpPr>
        <p:sp>
          <p:nvSpPr>
            <p:cNvPr id="288" name="Google Shape;288;p34"/>
            <p:cNvSpPr/>
            <p:nvPr/>
          </p:nvSpPr>
          <p:spPr>
            <a:xfrm>
              <a:off x="229350" y="325950"/>
              <a:ext cx="517200" cy="507900"/>
            </a:xfrm>
            <a:prstGeom prst="donut">
              <a:avLst>
                <a:gd fmla="val 9958" name="adj"/>
              </a:avLst>
            </a:prstGeom>
            <a:solidFill>
              <a:srgbClr val="E2E0E0"/>
            </a:solidFill>
            <a:ln cap="flat" cmpd="sng" w="9525">
              <a:solidFill>
                <a:srgbClr val="E2E0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9" name="Google Shape;289;p34"/>
            <p:cNvCxnSpPr/>
            <p:nvPr/>
          </p:nvCxnSpPr>
          <p:spPr>
            <a:xfrm flipH="1" rot="-5814820">
              <a:off x="728055" y="626451"/>
              <a:ext cx="211840" cy="289797"/>
            </a:xfrm>
            <a:prstGeom prst="straightConnector1">
              <a:avLst/>
            </a:prstGeom>
            <a:noFill/>
            <a:ln cap="flat" cmpd="sng" w="228600">
              <a:solidFill>
                <a:srgbClr val="E2E0E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90" name="Google Shape;290;p34"/>
          <p:cNvGrpSpPr/>
          <p:nvPr/>
        </p:nvGrpSpPr>
        <p:grpSpPr>
          <a:xfrm rot="2128304">
            <a:off x="-77839" y="2668199"/>
            <a:ext cx="3230417" cy="2974444"/>
            <a:chOff x="1648713" y="2169050"/>
            <a:chExt cx="3230424" cy="2974451"/>
          </a:xfrm>
        </p:grpSpPr>
        <p:pic>
          <p:nvPicPr>
            <p:cNvPr id="291" name="Google Shape;291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48713" y="2835550"/>
              <a:ext cx="2307950" cy="2307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2" name="Google Shape;292;p3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01863" y="2169050"/>
              <a:ext cx="3077275" cy="230795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3" name="Google Shape;293;p34"/>
          <p:cNvSpPr txBox="1"/>
          <p:nvPr>
            <p:ph idx="4294967295" type="title"/>
          </p:nvPr>
        </p:nvSpPr>
        <p:spPr>
          <a:xfrm>
            <a:off x="1195500" y="1270300"/>
            <a:ext cx="6753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4900">
                <a:latin typeface="Asap"/>
                <a:ea typeface="Asap"/>
                <a:cs typeface="Asap"/>
                <a:sym typeface="Asap"/>
              </a:rPr>
              <a:t>KI im Einsatz: </a:t>
            </a:r>
            <a:br>
              <a:rPr lang="de" sz="4900">
                <a:latin typeface="Asap"/>
                <a:ea typeface="Asap"/>
                <a:cs typeface="Asap"/>
                <a:sym typeface="Asap"/>
              </a:rPr>
            </a:br>
            <a:r>
              <a:rPr lang="de" sz="4900">
                <a:latin typeface="Asap"/>
                <a:ea typeface="Asap"/>
                <a:cs typeface="Asap"/>
                <a:sym typeface="Asap"/>
              </a:rPr>
              <a:t>Was heute schon möglich ist</a:t>
            </a:r>
            <a:endParaRPr sz="49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294" name="Google Shape;294;p34" title="2025 NLQ KI-Kurs-M1.1-4V_D0-1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91900" y="4093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p35"/>
          <p:cNvGrpSpPr/>
          <p:nvPr/>
        </p:nvGrpSpPr>
        <p:grpSpPr>
          <a:xfrm>
            <a:off x="1471474" y="1294968"/>
            <a:ext cx="6201023" cy="2553549"/>
            <a:chOff x="2073675" y="783366"/>
            <a:chExt cx="4996795" cy="2180098"/>
          </a:xfrm>
        </p:grpSpPr>
        <p:sp>
          <p:nvSpPr>
            <p:cNvPr id="300" name="Google Shape;300;p35"/>
            <p:cNvSpPr/>
            <p:nvPr/>
          </p:nvSpPr>
          <p:spPr>
            <a:xfrm>
              <a:off x="2073970" y="1217464"/>
              <a:ext cx="4996500" cy="1746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01" name="Google Shape;301;p35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Texterstellung im Verwaltungsalltag</a:t>
              </a:r>
              <a:endParaRPr b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302" name="Google Shape;302;p35"/>
          <p:cNvSpPr txBox="1"/>
          <p:nvPr/>
        </p:nvSpPr>
        <p:spPr>
          <a:xfrm>
            <a:off x="1696613" y="2055650"/>
            <a:ext cx="46992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Bescheide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Vermerke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Protokolle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700"/>
              <a:buFont typeface="Asap"/>
              <a:buChar char="→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oft zeitaufwändig, rechtssicher formulieren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cxnSp>
        <p:nvCxnSpPr>
          <p:cNvPr id="303" name="Google Shape;303;p35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04" name="Google Shape;304;p35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05" name="Google Shape;305;p35"/>
          <p:cNvSpPr txBox="1"/>
          <p:nvPr/>
        </p:nvSpPr>
        <p:spPr>
          <a:xfrm>
            <a:off x="424400" y="165675"/>
            <a:ext cx="7068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KI-gestützte Texterstellung in der Verwaltung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36"/>
          <p:cNvGrpSpPr/>
          <p:nvPr/>
        </p:nvGrpSpPr>
        <p:grpSpPr>
          <a:xfrm>
            <a:off x="1471474" y="1728055"/>
            <a:ext cx="6201032" cy="1687371"/>
            <a:chOff x="2073675" y="783366"/>
            <a:chExt cx="4996803" cy="1440597"/>
          </a:xfrm>
        </p:grpSpPr>
        <p:sp>
          <p:nvSpPr>
            <p:cNvPr id="311" name="Google Shape;311;p36"/>
            <p:cNvSpPr/>
            <p:nvPr/>
          </p:nvSpPr>
          <p:spPr>
            <a:xfrm>
              <a:off x="2073978" y="1217463"/>
              <a:ext cx="4996500" cy="1006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12" name="Google Shape;312;p36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Unterstützung durch generative KI</a:t>
              </a:r>
              <a:endParaRPr b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313" name="Google Shape;313;p36"/>
          <p:cNvSpPr txBox="1"/>
          <p:nvPr/>
        </p:nvSpPr>
        <p:spPr>
          <a:xfrm>
            <a:off x="1696613" y="2488738"/>
            <a:ext cx="4699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Beispiel: Genehmigungsbescheid im Schulwesen (aus Stichpunkten)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cxnSp>
        <p:nvCxnSpPr>
          <p:cNvPr id="314" name="Google Shape;314;p36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15" name="Google Shape;315;p36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KI-gestützte Texterstellung in der Verwaltung</a:t>
            </a:r>
            <a:endParaRPr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9"/>
          <p:cNvSpPr txBox="1"/>
          <p:nvPr/>
        </p:nvSpPr>
        <p:spPr>
          <a:xfrm>
            <a:off x="1162800" y="889350"/>
            <a:ext cx="6818400" cy="175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>
                <a:solidFill>
                  <a:srgbClr val="191919"/>
                </a:solidFill>
                <a:latin typeface="Asap"/>
                <a:ea typeface="Asap"/>
                <a:cs typeface="Asap"/>
                <a:sym typeface="Asap"/>
              </a:rPr>
              <a:t>der KI in der Verwaltung</a:t>
            </a:r>
            <a:endParaRPr b="1" sz="28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70" name="Google Shape;70;p19"/>
          <p:cNvGrpSpPr/>
          <p:nvPr/>
        </p:nvGrpSpPr>
        <p:grpSpPr>
          <a:xfrm>
            <a:off x="3401552" y="2169054"/>
            <a:ext cx="3230424" cy="2974451"/>
            <a:chOff x="1648713" y="2169050"/>
            <a:chExt cx="3230424" cy="2974451"/>
          </a:xfrm>
        </p:grpSpPr>
        <p:pic>
          <p:nvPicPr>
            <p:cNvPr id="71" name="Google Shape;71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48713" y="2835550"/>
              <a:ext cx="2307950" cy="2307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72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01863" y="2169050"/>
              <a:ext cx="3077275" cy="230795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3" name="Google Shape;73;p19"/>
          <p:cNvSpPr txBox="1"/>
          <p:nvPr/>
        </p:nvSpPr>
        <p:spPr>
          <a:xfrm>
            <a:off x="3454650" y="1069225"/>
            <a:ext cx="2234700" cy="4572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GRUNDLAGEN</a:t>
            </a:r>
            <a:endParaRPr b="1" sz="1800"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74" name="Google Shape;74;p19" title="2025 NLQ KI-Kurs-M1.1-4V_A0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70825" y="28285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37"/>
          <p:cNvGrpSpPr/>
          <p:nvPr/>
        </p:nvGrpSpPr>
        <p:grpSpPr>
          <a:xfrm>
            <a:off x="1471474" y="1503343"/>
            <a:ext cx="6201032" cy="2136799"/>
            <a:chOff x="2073675" y="783366"/>
            <a:chExt cx="4996803" cy="1824297"/>
          </a:xfrm>
        </p:grpSpPr>
        <p:sp>
          <p:nvSpPr>
            <p:cNvPr id="321" name="Google Shape;321;p37"/>
            <p:cNvSpPr/>
            <p:nvPr/>
          </p:nvSpPr>
          <p:spPr>
            <a:xfrm>
              <a:off x="2073978" y="1217463"/>
              <a:ext cx="4996500" cy="13902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22" name="Google Shape;322;p37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</a:t>
              </a: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Vorteile der KI-Texterstellung</a:t>
              </a:r>
              <a:endParaRPr b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323" name="Google Shape;323;p37"/>
          <p:cNvSpPr txBox="1"/>
          <p:nvPr/>
        </p:nvSpPr>
        <p:spPr>
          <a:xfrm>
            <a:off x="1696613" y="2264025"/>
            <a:ext cx="46992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Entlastung weniger schreiberfahrene Mitarbeitende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einheitliche, verständliche Formulierungen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cxnSp>
        <p:nvCxnSpPr>
          <p:cNvPr id="324" name="Google Shape;324;p37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25" name="Google Shape;325;p37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KI-gestützte Texterstellung in der Verwaltung</a:t>
            </a:r>
            <a:endParaRPr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330;p38"/>
          <p:cNvGrpSpPr/>
          <p:nvPr/>
        </p:nvGrpSpPr>
        <p:grpSpPr>
          <a:xfrm>
            <a:off x="1471474" y="1503343"/>
            <a:ext cx="6201032" cy="2136799"/>
            <a:chOff x="2073675" y="783366"/>
            <a:chExt cx="4996803" cy="1824297"/>
          </a:xfrm>
        </p:grpSpPr>
        <p:sp>
          <p:nvSpPr>
            <p:cNvPr id="331" name="Google Shape;331;p38"/>
            <p:cNvSpPr/>
            <p:nvPr/>
          </p:nvSpPr>
          <p:spPr>
            <a:xfrm>
              <a:off x="2073978" y="1217463"/>
              <a:ext cx="4996500" cy="13902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32" name="Google Shape;332;p38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</a:t>
              </a: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Interne Vermerke</a:t>
              </a:r>
              <a:endParaRPr b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333" name="Google Shape;333;p38"/>
          <p:cNvSpPr txBox="1"/>
          <p:nvPr/>
        </p:nvSpPr>
        <p:spPr>
          <a:xfrm>
            <a:off x="1696613" y="2264025"/>
            <a:ext cx="46992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Vermerke automatisch gliedern und verbessern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Zeitersparnis bei der Dokumentation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cxnSp>
        <p:nvCxnSpPr>
          <p:cNvPr id="334" name="Google Shape;334;p38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35" name="Google Shape;335;p38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KI-gestützte Texterstellung in der Verwaltung</a:t>
            </a:r>
            <a:endParaRPr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340;p39"/>
          <p:cNvGrpSpPr/>
          <p:nvPr/>
        </p:nvGrpSpPr>
        <p:grpSpPr>
          <a:xfrm>
            <a:off x="1471474" y="1692043"/>
            <a:ext cx="6201032" cy="1759405"/>
            <a:chOff x="2073675" y="783366"/>
            <a:chExt cx="4996803" cy="1502096"/>
          </a:xfrm>
        </p:grpSpPr>
        <p:sp>
          <p:nvSpPr>
            <p:cNvPr id="341" name="Google Shape;341;p39"/>
            <p:cNvSpPr/>
            <p:nvPr/>
          </p:nvSpPr>
          <p:spPr>
            <a:xfrm>
              <a:off x="2073978" y="1217463"/>
              <a:ext cx="4996500" cy="1068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42" name="Google Shape;342;p39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Praxisbeispiel </a:t>
              </a:r>
              <a:r>
                <a:rPr b="1" i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Niedersachsen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343" name="Google Shape;343;p39"/>
          <p:cNvSpPr txBox="1"/>
          <p:nvPr/>
        </p:nvSpPr>
        <p:spPr>
          <a:xfrm>
            <a:off x="1696613" y="2452725"/>
            <a:ext cx="4699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700"/>
              <a:buFont typeface="Asap"/>
              <a:buChar char="→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schneller, standardisierter – weniger Qualitätseinbußen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cxnSp>
        <p:nvCxnSpPr>
          <p:cNvPr id="344" name="Google Shape;344;p39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45" name="Google Shape;345;p39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KI-gestützte Texterstellung in der Verwaltung</a:t>
            </a:r>
            <a:endParaRPr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40"/>
          <p:cNvGrpSpPr/>
          <p:nvPr/>
        </p:nvGrpSpPr>
        <p:grpSpPr>
          <a:xfrm>
            <a:off x="1471474" y="1692043"/>
            <a:ext cx="6201032" cy="1759405"/>
            <a:chOff x="2073675" y="783366"/>
            <a:chExt cx="4996803" cy="1502096"/>
          </a:xfrm>
        </p:grpSpPr>
        <p:sp>
          <p:nvSpPr>
            <p:cNvPr id="351" name="Google Shape;351;p40"/>
            <p:cNvSpPr/>
            <p:nvPr/>
          </p:nvSpPr>
          <p:spPr>
            <a:xfrm>
              <a:off x="2073978" y="1217463"/>
              <a:ext cx="4996500" cy="1068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52" name="Google Shape;352;p40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Praxisbeispiel </a:t>
              </a:r>
              <a:r>
                <a:rPr b="1" i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Hamburg („LLMoin“)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353" name="Google Shape;353;p40"/>
          <p:cNvSpPr txBox="1"/>
          <p:nvPr/>
        </p:nvSpPr>
        <p:spPr>
          <a:xfrm>
            <a:off x="1696613" y="2452725"/>
            <a:ext cx="46992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700"/>
              <a:buFont typeface="Asap"/>
              <a:buChar char="→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datenschutzkonformer Textassistent für Schreiben, Zusammenfassen, Recherchieren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cxnSp>
        <p:nvCxnSpPr>
          <p:cNvPr id="354" name="Google Shape;354;p40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55" name="Google Shape;355;p40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KI-gestützte Texterstellung in der Verwaltung</a:t>
            </a:r>
            <a:endParaRPr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41"/>
          <p:cNvGrpSpPr/>
          <p:nvPr/>
        </p:nvGrpSpPr>
        <p:grpSpPr>
          <a:xfrm>
            <a:off x="533799" y="1248062"/>
            <a:ext cx="3751123" cy="2207098"/>
            <a:chOff x="2073652" y="783360"/>
            <a:chExt cx="4996834" cy="1884315"/>
          </a:xfrm>
        </p:grpSpPr>
        <p:sp>
          <p:nvSpPr>
            <p:cNvPr id="361" name="Google Shape;361;p41"/>
            <p:cNvSpPr/>
            <p:nvPr/>
          </p:nvSpPr>
          <p:spPr>
            <a:xfrm>
              <a:off x="2073986" y="1217475"/>
              <a:ext cx="4996500" cy="14502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62" name="Google Shape;362;p41"/>
            <p:cNvSpPr txBox="1"/>
            <p:nvPr/>
          </p:nvSpPr>
          <p:spPr>
            <a:xfrm>
              <a:off x="2073652" y="783360"/>
              <a:ext cx="49968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Chancen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363" name="Google Shape;363;p41"/>
          <p:cNvSpPr txBox="1"/>
          <p:nvPr/>
        </p:nvSpPr>
        <p:spPr>
          <a:xfrm>
            <a:off x="533897" y="2008738"/>
            <a:ext cx="36522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mehr Effizienz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weniger Belastung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gleichbleibende Qualität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grpSp>
        <p:nvGrpSpPr>
          <p:cNvPr id="364" name="Google Shape;364;p41"/>
          <p:cNvGrpSpPr/>
          <p:nvPr/>
        </p:nvGrpSpPr>
        <p:grpSpPr>
          <a:xfrm>
            <a:off x="4523524" y="1248062"/>
            <a:ext cx="3751123" cy="2647385"/>
            <a:chOff x="2073652" y="783360"/>
            <a:chExt cx="4996834" cy="2260211"/>
          </a:xfrm>
        </p:grpSpPr>
        <p:sp>
          <p:nvSpPr>
            <p:cNvPr id="365" name="Google Shape;365;p41"/>
            <p:cNvSpPr/>
            <p:nvPr/>
          </p:nvSpPr>
          <p:spPr>
            <a:xfrm>
              <a:off x="2073986" y="1217471"/>
              <a:ext cx="4996500" cy="18261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66" name="Google Shape;366;p41"/>
            <p:cNvSpPr txBox="1"/>
            <p:nvPr/>
          </p:nvSpPr>
          <p:spPr>
            <a:xfrm>
              <a:off x="2073652" y="783360"/>
              <a:ext cx="49968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Risiken/Herausforderungen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367" name="Google Shape;367;p41"/>
          <p:cNvSpPr txBox="1"/>
          <p:nvPr/>
        </p:nvSpPr>
        <p:spPr>
          <a:xfrm>
            <a:off x="4523622" y="2008738"/>
            <a:ext cx="3652200" cy="17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KI-Vorschläge können unpassend oder fehlerhaft sein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klare Nutzungsvorgaben nötig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Datenschutz muss gewährleistet sein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cxnSp>
        <p:nvCxnSpPr>
          <p:cNvPr id="368" name="Google Shape;368;p41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69" name="Google Shape;369;p41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KI-gestützte Texterstellung in der Verwaltung</a:t>
            </a:r>
            <a:endParaRPr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370" name="Google Shape;370;p41" title="2025 NLQ KI-Kurs-M1.1-4V_D1_Ende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46525" y="258972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oogle Shape;375;p42"/>
          <p:cNvGrpSpPr/>
          <p:nvPr/>
        </p:nvGrpSpPr>
        <p:grpSpPr>
          <a:xfrm>
            <a:off x="1471474" y="1692043"/>
            <a:ext cx="6201032" cy="1623066"/>
            <a:chOff x="2073675" y="783366"/>
            <a:chExt cx="4996803" cy="1385696"/>
          </a:xfrm>
        </p:grpSpPr>
        <p:sp>
          <p:nvSpPr>
            <p:cNvPr id="376" name="Google Shape;376;p42"/>
            <p:cNvSpPr/>
            <p:nvPr/>
          </p:nvSpPr>
          <p:spPr>
            <a:xfrm>
              <a:off x="2073978" y="1217463"/>
              <a:ext cx="4996500" cy="951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77" name="Google Shape;377;p42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Fazit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378" name="Google Shape;378;p42"/>
          <p:cNvSpPr txBox="1"/>
          <p:nvPr/>
        </p:nvSpPr>
        <p:spPr>
          <a:xfrm>
            <a:off x="1696613" y="2452725"/>
            <a:ext cx="4699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700"/>
              <a:buFont typeface="Asap"/>
              <a:buChar char="→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 erleichtert Texterstellung – aber menschliche Kontrolle entscheidend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cxnSp>
        <p:nvCxnSpPr>
          <p:cNvPr id="379" name="Google Shape;379;p42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80" name="Google Shape;380;p42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KI-gestützte Texterstellung in der Verwaltung</a:t>
            </a:r>
            <a:endParaRPr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3"/>
          <p:cNvSpPr/>
          <p:nvPr/>
        </p:nvSpPr>
        <p:spPr>
          <a:xfrm>
            <a:off x="1471850" y="1803425"/>
            <a:ext cx="6200700" cy="2347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86" name="Google Shape;386;p43"/>
          <p:cNvSpPr txBox="1"/>
          <p:nvPr/>
        </p:nvSpPr>
        <p:spPr>
          <a:xfrm>
            <a:off x="1705588" y="1971425"/>
            <a:ext cx="4699200" cy="20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Herausforderung: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komplexe Verwaltungstexte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Gesetzliche Vorgaben: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Leichte Sprache, Gebärdensprache, Audio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 hilft, Anforderungen effizient umzusetzen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cxnSp>
        <p:nvCxnSpPr>
          <p:cNvPr id="387" name="Google Shape;387;p43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88" name="Google Shape;388;p43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89" name="Google Shape;389;p43"/>
          <p:cNvSpPr txBox="1"/>
          <p:nvPr/>
        </p:nvSpPr>
        <p:spPr>
          <a:xfrm>
            <a:off x="424400" y="165675"/>
            <a:ext cx="7068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Barrierefreie Kommunikation durch KI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90" name="Google Shape;390;p43"/>
          <p:cNvSpPr txBox="1"/>
          <p:nvPr/>
        </p:nvSpPr>
        <p:spPr>
          <a:xfrm>
            <a:off x="424400" y="165675"/>
            <a:ext cx="7068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KI-gestützte Texterstellung in der Verwaltung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391" name="Google Shape;391;p43" title="2025 NLQ KI-Kurs-M1.1-4V_D2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5125" y="10586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6" name="Google Shape;396;p44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397" name="Google Shape;397;p44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98" name="Google Shape;398;p44"/>
          <p:cNvSpPr txBox="1"/>
          <p:nvPr/>
        </p:nvSpPr>
        <p:spPr>
          <a:xfrm>
            <a:off x="424400" y="165675"/>
            <a:ext cx="7068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Barrierefreie Kommunikation durch KI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399" name="Google Shape;399;p44"/>
          <p:cNvGrpSpPr/>
          <p:nvPr/>
        </p:nvGrpSpPr>
        <p:grpSpPr>
          <a:xfrm>
            <a:off x="1471474" y="1692043"/>
            <a:ext cx="6201032" cy="2746109"/>
            <a:chOff x="2073675" y="783366"/>
            <a:chExt cx="4996803" cy="2344496"/>
          </a:xfrm>
        </p:grpSpPr>
        <p:sp>
          <p:nvSpPr>
            <p:cNvPr id="400" name="Google Shape;400;p44"/>
            <p:cNvSpPr/>
            <p:nvPr/>
          </p:nvSpPr>
          <p:spPr>
            <a:xfrm>
              <a:off x="2073978" y="1217463"/>
              <a:ext cx="4996500" cy="19104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401" name="Google Shape;401;p44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402" name="Google Shape;402;p44"/>
          <p:cNvSpPr txBox="1"/>
          <p:nvPr/>
        </p:nvSpPr>
        <p:spPr>
          <a:xfrm>
            <a:off x="1696613" y="2452725"/>
            <a:ext cx="4699200" cy="17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 vereinfacht komplizierte Texte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(z.</a:t>
            </a:r>
            <a:r>
              <a:rPr lang="de" sz="1200">
                <a:solidFill>
                  <a:srgbClr val="202122"/>
                </a:solidFill>
              </a:rPr>
              <a:t> </a:t>
            </a: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B. Bescheide, Infoblätter)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Ergebnisse müssen geprüft werden, Arbeitsaufwand sinkt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Beispiel: ChatGPT-Test in Braunschweig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403" name="Google Shape;403;p44"/>
          <p:cNvSpPr txBox="1"/>
          <p:nvPr/>
        </p:nvSpPr>
        <p:spPr>
          <a:xfrm>
            <a:off x="1471475" y="1786425"/>
            <a:ext cx="534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1.</a:t>
            </a:r>
            <a:endParaRPr/>
          </a:p>
        </p:txBody>
      </p:sp>
      <p:sp>
        <p:nvSpPr>
          <p:cNvPr id="404" name="Google Shape;404;p44"/>
          <p:cNvSpPr txBox="1"/>
          <p:nvPr/>
        </p:nvSpPr>
        <p:spPr>
          <a:xfrm>
            <a:off x="1922975" y="1786425"/>
            <a:ext cx="4944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Leichte Sprache</a:t>
            </a:r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9" name="Google Shape;409;p45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410" name="Google Shape;410;p45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11" name="Google Shape;411;p45"/>
          <p:cNvSpPr txBox="1"/>
          <p:nvPr/>
        </p:nvSpPr>
        <p:spPr>
          <a:xfrm>
            <a:off x="424400" y="165675"/>
            <a:ext cx="7068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Barrierefreie Kommunikation durch KI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412" name="Google Shape;412;p45"/>
          <p:cNvGrpSpPr/>
          <p:nvPr/>
        </p:nvGrpSpPr>
        <p:grpSpPr>
          <a:xfrm>
            <a:off x="1471474" y="1692043"/>
            <a:ext cx="6201032" cy="2746109"/>
            <a:chOff x="2073675" y="783366"/>
            <a:chExt cx="4996803" cy="2344496"/>
          </a:xfrm>
        </p:grpSpPr>
        <p:sp>
          <p:nvSpPr>
            <p:cNvPr id="413" name="Google Shape;413;p45"/>
            <p:cNvSpPr/>
            <p:nvPr/>
          </p:nvSpPr>
          <p:spPr>
            <a:xfrm>
              <a:off x="2073978" y="1217463"/>
              <a:ext cx="4996500" cy="19104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414" name="Google Shape;414;p45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415" name="Google Shape;415;p45"/>
          <p:cNvSpPr txBox="1"/>
          <p:nvPr/>
        </p:nvSpPr>
        <p:spPr>
          <a:xfrm>
            <a:off x="1696613" y="2452725"/>
            <a:ext cx="4699200" cy="17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Avatare übersetzen Webseitentexte automatisch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bessere Teilhabe für gehörlose Menschen (Infos, Notfälle)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Beispiel-Projekte: BIGEKO, SUKI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416" name="Google Shape;416;p45"/>
          <p:cNvSpPr txBox="1"/>
          <p:nvPr/>
        </p:nvSpPr>
        <p:spPr>
          <a:xfrm>
            <a:off x="1471475" y="1786425"/>
            <a:ext cx="534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2.</a:t>
            </a:r>
            <a:endParaRPr/>
          </a:p>
        </p:txBody>
      </p:sp>
      <p:sp>
        <p:nvSpPr>
          <p:cNvPr id="417" name="Google Shape;417;p45"/>
          <p:cNvSpPr txBox="1"/>
          <p:nvPr/>
        </p:nvSpPr>
        <p:spPr>
          <a:xfrm>
            <a:off x="1922975" y="1786425"/>
            <a:ext cx="4944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Gebärdensprache</a:t>
            </a:r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2" name="Google Shape;422;p46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423" name="Google Shape;423;p46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24" name="Google Shape;424;p46"/>
          <p:cNvSpPr txBox="1"/>
          <p:nvPr/>
        </p:nvSpPr>
        <p:spPr>
          <a:xfrm>
            <a:off x="424400" y="165675"/>
            <a:ext cx="7068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Barrierefreie Kommunikation durch KI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425" name="Google Shape;425;p46"/>
          <p:cNvGrpSpPr/>
          <p:nvPr/>
        </p:nvGrpSpPr>
        <p:grpSpPr>
          <a:xfrm>
            <a:off x="1471474" y="1692043"/>
            <a:ext cx="6201032" cy="2027165"/>
            <a:chOff x="2073675" y="783366"/>
            <a:chExt cx="4996803" cy="1730696"/>
          </a:xfrm>
        </p:grpSpPr>
        <p:sp>
          <p:nvSpPr>
            <p:cNvPr id="426" name="Google Shape;426;p46"/>
            <p:cNvSpPr/>
            <p:nvPr/>
          </p:nvSpPr>
          <p:spPr>
            <a:xfrm>
              <a:off x="2073978" y="1217463"/>
              <a:ext cx="4996500" cy="1296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427" name="Google Shape;427;p46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428" name="Google Shape;428;p46"/>
          <p:cNvSpPr txBox="1"/>
          <p:nvPr/>
        </p:nvSpPr>
        <p:spPr>
          <a:xfrm>
            <a:off x="1696613" y="2452725"/>
            <a:ext cx="46992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Hilfe für Menschen mit Sehbehinderung oder geringer Lesekompetenz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auditive Verfügbarkeit von Informationen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429" name="Google Shape;429;p46"/>
          <p:cNvSpPr txBox="1"/>
          <p:nvPr/>
        </p:nvSpPr>
        <p:spPr>
          <a:xfrm>
            <a:off x="1471475" y="1786425"/>
            <a:ext cx="534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3.</a:t>
            </a:r>
            <a:endParaRPr/>
          </a:p>
        </p:txBody>
      </p:sp>
      <p:sp>
        <p:nvSpPr>
          <p:cNvPr id="430" name="Google Shape;430;p46"/>
          <p:cNvSpPr txBox="1"/>
          <p:nvPr/>
        </p:nvSpPr>
        <p:spPr>
          <a:xfrm>
            <a:off x="1922975" y="1786425"/>
            <a:ext cx="4944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Vertonung von Texten</a:t>
            </a:r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idx="4294967295" type="title"/>
          </p:nvPr>
        </p:nvSpPr>
        <p:spPr>
          <a:xfrm>
            <a:off x="424400" y="151725"/>
            <a:ext cx="7704000" cy="7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Grundlagen der KI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80" name="Google Shape;80;p20"/>
          <p:cNvGrpSpPr/>
          <p:nvPr/>
        </p:nvGrpSpPr>
        <p:grpSpPr>
          <a:xfrm>
            <a:off x="530500" y="1672025"/>
            <a:ext cx="8166300" cy="2780700"/>
            <a:chOff x="530500" y="3549375"/>
            <a:chExt cx="8166300" cy="2780700"/>
          </a:xfrm>
        </p:grpSpPr>
        <p:sp>
          <p:nvSpPr>
            <p:cNvPr id="81" name="Google Shape;81;p20"/>
            <p:cNvSpPr/>
            <p:nvPr/>
          </p:nvSpPr>
          <p:spPr>
            <a:xfrm>
              <a:off x="530500" y="3549375"/>
              <a:ext cx="8166300" cy="2780700"/>
            </a:xfrm>
            <a:prstGeom prst="rect">
              <a:avLst/>
            </a:prstGeom>
            <a:solidFill>
              <a:srgbClr val="A51B2A">
                <a:alpha val="1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20"/>
            <p:cNvSpPr/>
            <p:nvPr/>
          </p:nvSpPr>
          <p:spPr>
            <a:xfrm>
              <a:off x="702675" y="3714750"/>
              <a:ext cx="343500" cy="343500"/>
            </a:xfrm>
            <a:prstGeom prst="ellipse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20"/>
            <p:cNvSpPr txBox="1"/>
            <p:nvPr/>
          </p:nvSpPr>
          <p:spPr>
            <a:xfrm>
              <a:off x="738225" y="3632550"/>
              <a:ext cx="2724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100">
                  <a:solidFill>
                    <a:schemeClr val="accent6"/>
                  </a:solidFill>
                  <a:latin typeface="Calibri"/>
                  <a:ea typeface="Calibri"/>
                  <a:cs typeface="Calibri"/>
                  <a:sym typeface="Calibri"/>
                </a:rPr>
                <a:t>!</a:t>
              </a:r>
              <a:endParaRPr b="1" sz="21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20"/>
            <p:cNvSpPr txBox="1"/>
            <p:nvPr/>
          </p:nvSpPr>
          <p:spPr>
            <a:xfrm>
              <a:off x="1088575" y="3666975"/>
              <a:ext cx="6569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de" sz="1800">
                  <a:solidFill>
                    <a:srgbClr val="A51B2A"/>
                  </a:solidFill>
                  <a:latin typeface="Asap"/>
                  <a:ea typeface="Asap"/>
                  <a:cs typeface="Asap"/>
                  <a:sym typeface="Asap"/>
                </a:rPr>
                <a:t>Achtung!</a:t>
              </a:r>
              <a:endParaRPr i="1" sz="1800">
                <a:solidFill>
                  <a:srgbClr val="191919"/>
                </a:solidFill>
                <a:latin typeface="Asap SemiBold"/>
                <a:ea typeface="Asap SemiBold"/>
                <a:cs typeface="Asap SemiBold"/>
                <a:sym typeface="Asap SemiBold"/>
              </a:endParaRPr>
            </a:p>
          </p:txBody>
        </p:sp>
      </p:grpSp>
      <p:sp>
        <p:nvSpPr>
          <p:cNvPr id="85" name="Google Shape;85;p20"/>
          <p:cNvSpPr txBox="1"/>
          <p:nvPr/>
        </p:nvSpPr>
        <p:spPr>
          <a:xfrm>
            <a:off x="1071550" y="2128750"/>
            <a:ext cx="71904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04301" lvl="0" marL="360000" rtl="0" algn="l">
              <a:spcBef>
                <a:spcPts val="0"/>
              </a:spcBef>
              <a:spcAft>
                <a:spcPts val="0"/>
              </a:spcAft>
              <a:buSzPts val="1800"/>
              <a:buFont typeface="Asap Medium"/>
              <a:buChar char="●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Dieses Lernangebot ist nicht rechtsverbindlich</a:t>
            </a:r>
            <a:endParaRPr i="1" sz="1800">
              <a:latin typeface="Asap Medium"/>
              <a:ea typeface="Asap Medium"/>
              <a:cs typeface="Asap Medium"/>
              <a:sym typeface="Asap Medium"/>
            </a:endParaRPr>
          </a:p>
          <a:p>
            <a:pPr indent="-204301" lvl="0" marL="360000" rtl="0" algn="l">
              <a:spcBef>
                <a:spcPts val="600"/>
              </a:spcBef>
              <a:spcAft>
                <a:spcPts val="0"/>
              </a:spcAft>
              <a:buSzPts val="1800"/>
              <a:buFont typeface="Asap Medium"/>
              <a:buChar char="●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KI unterstützt, aber Menschen bleiben verantwortlich</a:t>
            </a:r>
            <a:endParaRPr i="1" sz="1800">
              <a:latin typeface="Asap Medium"/>
              <a:ea typeface="Asap Medium"/>
              <a:cs typeface="Asap Medium"/>
              <a:sym typeface="Asap Medium"/>
            </a:endParaRPr>
          </a:p>
          <a:p>
            <a:pPr indent="-204301" lvl="0" marL="360000" rtl="0" algn="l">
              <a:spcBef>
                <a:spcPts val="600"/>
              </a:spcBef>
              <a:spcAft>
                <a:spcPts val="0"/>
              </a:spcAft>
              <a:buSzPts val="1800"/>
              <a:buFont typeface="Asap Medium"/>
              <a:buChar char="●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DSGVO und EU AI Act sind zwingend zu beachten</a:t>
            </a:r>
            <a:endParaRPr i="1" sz="1800">
              <a:latin typeface="Asap Medium"/>
              <a:ea typeface="Asap Medium"/>
              <a:cs typeface="Asap Medium"/>
              <a:sym typeface="Asap Medium"/>
            </a:endParaRPr>
          </a:p>
          <a:p>
            <a:pPr indent="-204301" lvl="0" marL="360000" rtl="0" algn="l">
              <a:spcBef>
                <a:spcPts val="600"/>
              </a:spcBef>
              <a:spcAft>
                <a:spcPts val="0"/>
              </a:spcAft>
              <a:buSzPts val="1800"/>
              <a:buFont typeface="Asap Medium"/>
              <a:buChar char="●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bei Fragen: </a:t>
            </a:r>
            <a:endParaRPr i="1" sz="1800">
              <a:latin typeface="Asap Medium"/>
              <a:ea typeface="Asap Medium"/>
              <a:cs typeface="Asap Medium"/>
              <a:sym typeface="Asap Medium"/>
            </a:endParaRPr>
          </a:p>
          <a:p>
            <a:pPr indent="-204299" lvl="1" marL="630000" rtl="0" algn="l">
              <a:spcBef>
                <a:spcPts val="600"/>
              </a:spcBef>
              <a:spcAft>
                <a:spcPts val="0"/>
              </a:spcAft>
              <a:buSzPts val="1800"/>
              <a:buFont typeface="Asap Medium"/>
              <a:buChar char="○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Vorgaben Ihrer Institution </a:t>
            </a:r>
            <a:endParaRPr b="1" i="1" sz="18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-204299" lvl="1" marL="630000" rtl="0" algn="l">
              <a:spcBef>
                <a:spcPts val="600"/>
              </a:spcBef>
              <a:spcAft>
                <a:spcPts val="600"/>
              </a:spcAft>
              <a:buSzPts val="1800"/>
              <a:buFont typeface="Asap Medium"/>
              <a:buChar char="○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Ansprechpersonen für IT, Recht oder Datenschutz</a:t>
            </a:r>
            <a:endParaRPr i="1" sz="1800">
              <a:latin typeface="Asap Medium"/>
              <a:ea typeface="Asap Medium"/>
              <a:cs typeface="Asap Medium"/>
              <a:sym typeface="Asap Medium"/>
            </a:endParaRPr>
          </a:p>
        </p:txBody>
      </p:sp>
      <p:cxnSp>
        <p:nvCxnSpPr>
          <p:cNvPr id="86" name="Google Shape;86;p20"/>
          <p:cNvCxnSpPr/>
          <p:nvPr/>
        </p:nvCxnSpPr>
        <p:spPr>
          <a:xfrm rot="10800000">
            <a:off x="6733528" y="-1312650"/>
            <a:ext cx="0" cy="32316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87" name="Google Shape;87;p20"/>
          <p:cNvCxnSpPr/>
          <p:nvPr/>
        </p:nvCxnSpPr>
        <p:spPr>
          <a:xfrm flipH="1">
            <a:off x="-955150" y="7326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pic>
        <p:nvPicPr>
          <p:cNvPr id="88" name="Google Shape;88;p20" title="2025 NLQ KI-Kurs-M1.1-4V_A1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38525" y="1517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5" name="Google Shape;435;p47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436" name="Google Shape;436;p47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37" name="Google Shape;437;p47"/>
          <p:cNvSpPr txBox="1"/>
          <p:nvPr/>
        </p:nvSpPr>
        <p:spPr>
          <a:xfrm>
            <a:off x="424400" y="165675"/>
            <a:ext cx="7068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Barrierefreie Kommunikation durch KI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438" name="Google Shape;438;p47"/>
          <p:cNvGrpSpPr/>
          <p:nvPr/>
        </p:nvGrpSpPr>
        <p:grpSpPr>
          <a:xfrm>
            <a:off x="1471474" y="1692043"/>
            <a:ext cx="6201032" cy="2629447"/>
            <a:chOff x="2073675" y="783366"/>
            <a:chExt cx="4996803" cy="2244896"/>
          </a:xfrm>
        </p:grpSpPr>
        <p:sp>
          <p:nvSpPr>
            <p:cNvPr id="439" name="Google Shape;439;p47"/>
            <p:cNvSpPr/>
            <p:nvPr/>
          </p:nvSpPr>
          <p:spPr>
            <a:xfrm>
              <a:off x="2073978" y="1217463"/>
              <a:ext cx="4996500" cy="18108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440" name="Google Shape;440;p47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441" name="Google Shape;441;p47"/>
          <p:cNvSpPr txBox="1"/>
          <p:nvPr/>
        </p:nvSpPr>
        <p:spPr>
          <a:xfrm>
            <a:off x="1696613" y="2452725"/>
            <a:ext cx="4699200" cy="16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 baut Barrieren ab, Zugang für mehr Menschen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Ergebnisse sorgfältig prüfen: 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0" lvl="0" marL="360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Genauigkeit, Tonfall,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diskriminierungsfreie Sprache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442" name="Google Shape;442;p47"/>
          <p:cNvSpPr txBox="1"/>
          <p:nvPr/>
        </p:nvSpPr>
        <p:spPr>
          <a:xfrm>
            <a:off x="1855625" y="1786425"/>
            <a:ext cx="4944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Chancen &amp; Risiken</a:t>
            </a:r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7" name="Google Shape;447;p48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448" name="Google Shape;448;p48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9" name="Google Shape;449;p48"/>
          <p:cNvSpPr txBox="1"/>
          <p:nvPr/>
        </p:nvSpPr>
        <p:spPr>
          <a:xfrm>
            <a:off x="424400" y="165675"/>
            <a:ext cx="7068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Barrierefreie Kommunikation durch KI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450" name="Google Shape;450;p48"/>
          <p:cNvGrpSpPr/>
          <p:nvPr/>
        </p:nvGrpSpPr>
        <p:grpSpPr>
          <a:xfrm>
            <a:off x="1471474" y="1692043"/>
            <a:ext cx="6201032" cy="1667693"/>
            <a:chOff x="2073675" y="783366"/>
            <a:chExt cx="4996803" cy="1423796"/>
          </a:xfrm>
        </p:grpSpPr>
        <p:sp>
          <p:nvSpPr>
            <p:cNvPr id="451" name="Google Shape;451;p48"/>
            <p:cNvSpPr/>
            <p:nvPr/>
          </p:nvSpPr>
          <p:spPr>
            <a:xfrm>
              <a:off x="2073978" y="1217463"/>
              <a:ext cx="4996500" cy="989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452" name="Google Shape;452;p48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453" name="Google Shape;453;p48"/>
          <p:cNvSpPr txBox="1"/>
          <p:nvPr/>
        </p:nvSpPr>
        <p:spPr>
          <a:xfrm>
            <a:off x="1696613" y="2452725"/>
            <a:ext cx="4699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 fördert Barrierefreiheit – bei verantwortungsvollem Einsatz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454" name="Google Shape;454;p48"/>
          <p:cNvSpPr txBox="1"/>
          <p:nvPr/>
        </p:nvSpPr>
        <p:spPr>
          <a:xfrm>
            <a:off x="1922975" y="1786425"/>
            <a:ext cx="4944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Fazit</a:t>
            </a:r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" name="Google Shape;459;p49"/>
          <p:cNvGrpSpPr/>
          <p:nvPr/>
        </p:nvGrpSpPr>
        <p:grpSpPr>
          <a:xfrm>
            <a:off x="1471474" y="1692043"/>
            <a:ext cx="6201032" cy="2746109"/>
            <a:chOff x="2073675" y="783366"/>
            <a:chExt cx="4996803" cy="2344496"/>
          </a:xfrm>
        </p:grpSpPr>
        <p:sp>
          <p:nvSpPr>
            <p:cNvPr id="460" name="Google Shape;460;p49"/>
            <p:cNvSpPr/>
            <p:nvPr/>
          </p:nvSpPr>
          <p:spPr>
            <a:xfrm>
              <a:off x="2073978" y="1217463"/>
              <a:ext cx="4996500" cy="19104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461" name="Google Shape;461;p49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462" name="Google Shape;462;p49"/>
          <p:cNvSpPr txBox="1"/>
          <p:nvPr/>
        </p:nvSpPr>
        <p:spPr>
          <a:xfrm>
            <a:off x="1696628" y="2452725"/>
            <a:ext cx="57036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Vollständigkeit prüfen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Inhalte analysieren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DMS als Basis </a:t>
            </a:r>
            <a:r>
              <a:rPr b="1" lang="de" sz="17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↔</a:t>
            </a: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 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463" name="Google Shape;463;p49"/>
          <p:cNvSpPr txBox="1"/>
          <p:nvPr/>
        </p:nvSpPr>
        <p:spPr>
          <a:xfrm>
            <a:off x="1471475" y="1786425"/>
            <a:ext cx="46620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Zwei zentrale Aufgaben:</a:t>
            </a:r>
            <a:endParaRPr b="1" sz="2000">
              <a:solidFill>
                <a:schemeClr val="accent5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accent5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464" name="Google Shape;464;p49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465" name="Google Shape;465;p49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66" name="Google Shape;466;p49"/>
          <p:cNvSpPr txBox="1"/>
          <p:nvPr/>
        </p:nvSpPr>
        <p:spPr>
          <a:xfrm>
            <a:off x="424400" y="165675"/>
            <a:ext cx="7068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 bei der Dokumentenprüfung und -verwaltung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67" name="Google Shape;467;p49"/>
          <p:cNvSpPr txBox="1"/>
          <p:nvPr/>
        </p:nvSpPr>
        <p:spPr>
          <a:xfrm>
            <a:off x="424400" y="165675"/>
            <a:ext cx="7068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Barrierefreie Kommunikation durch KI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68" name="Google Shape;468;p49"/>
          <p:cNvSpPr txBox="1"/>
          <p:nvPr/>
        </p:nvSpPr>
        <p:spPr>
          <a:xfrm>
            <a:off x="3674925" y="3232425"/>
            <a:ext cx="366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 unterstützt in diesen Systemen</a:t>
            </a:r>
            <a:endParaRPr/>
          </a:p>
        </p:txBody>
      </p:sp>
      <p:pic>
        <p:nvPicPr>
          <p:cNvPr id="469" name="Google Shape;469;p49" title="2025 NLQ KI-Kurs-M1.1-4V_D3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28700" y="315627"/>
            <a:ext cx="400548" cy="400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4" name="Google Shape;474;p50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475" name="Google Shape;475;p50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76" name="Google Shape;476;p50"/>
          <p:cNvSpPr txBox="1"/>
          <p:nvPr/>
        </p:nvSpPr>
        <p:spPr>
          <a:xfrm>
            <a:off x="424400" y="165675"/>
            <a:ext cx="7068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 bei der Dokumentenprüfung und -verwaltung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477" name="Google Shape;477;p50"/>
          <p:cNvGrpSpPr/>
          <p:nvPr/>
        </p:nvGrpSpPr>
        <p:grpSpPr>
          <a:xfrm>
            <a:off x="1471474" y="1692043"/>
            <a:ext cx="6201032" cy="2764029"/>
            <a:chOff x="2073675" y="783366"/>
            <a:chExt cx="4996803" cy="2359796"/>
          </a:xfrm>
        </p:grpSpPr>
        <p:sp>
          <p:nvSpPr>
            <p:cNvPr id="478" name="Google Shape;478;p50"/>
            <p:cNvSpPr/>
            <p:nvPr/>
          </p:nvSpPr>
          <p:spPr>
            <a:xfrm>
              <a:off x="2073978" y="1217463"/>
              <a:ext cx="4996500" cy="1925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479" name="Google Shape;479;p50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480" name="Google Shape;480;p50"/>
          <p:cNvSpPr txBox="1"/>
          <p:nvPr/>
        </p:nvSpPr>
        <p:spPr>
          <a:xfrm>
            <a:off x="1696625" y="2452725"/>
            <a:ext cx="57486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Sozialhilfe: Einkommensnachweise prüfen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Bauantrag: Lageplan / Statiknachweis erkennen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Bildung: Lehrpläne auf Aktualität und Themen prüfen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Beschaffung: Angebote auf Vollständigkeit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&amp; Risiken prüfen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481" name="Google Shape;481;p50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Praxisbeispiele</a:t>
            </a:r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6" name="Google Shape;486;p51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487" name="Google Shape;487;p51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88" name="Google Shape;488;p51"/>
          <p:cNvSpPr txBox="1"/>
          <p:nvPr/>
        </p:nvSpPr>
        <p:spPr>
          <a:xfrm>
            <a:off x="424400" y="165675"/>
            <a:ext cx="7068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 bei der Dokumentenprüfung und -verwaltung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489" name="Google Shape;489;p51"/>
          <p:cNvGrpSpPr/>
          <p:nvPr/>
        </p:nvGrpSpPr>
        <p:grpSpPr>
          <a:xfrm>
            <a:off x="1471474" y="1692043"/>
            <a:ext cx="6201032" cy="2764029"/>
            <a:chOff x="2073675" y="783366"/>
            <a:chExt cx="4996803" cy="2359796"/>
          </a:xfrm>
        </p:grpSpPr>
        <p:sp>
          <p:nvSpPr>
            <p:cNvPr id="490" name="Google Shape;490;p51"/>
            <p:cNvSpPr/>
            <p:nvPr/>
          </p:nvSpPr>
          <p:spPr>
            <a:xfrm>
              <a:off x="2073978" y="1217463"/>
              <a:ext cx="4996500" cy="1925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491" name="Google Shape;491;p51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492" name="Google Shape;492;p51"/>
          <p:cNvSpPr txBox="1"/>
          <p:nvPr/>
        </p:nvSpPr>
        <p:spPr>
          <a:xfrm>
            <a:off x="1696625" y="2452725"/>
            <a:ext cx="5748600" cy="13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Chatbots auf kommunalen Webseiten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b="1" lang="de" sz="17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→</a:t>
            </a: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 Antwort auf einfache Anfragen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Auswertung interner Berichte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b="1" lang="de" sz="17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→</a:t>
            </a: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 Themen und Probleme erkennen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493" name="Google Shape;493;p51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KI analysiert Freitexte</a:t>
            </a:r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8" name="Google Shape;498;p52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499" name="Google Shape;499;p52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00" name="Google Shape;500;p52"/>
          <p:cNvSpPr txBox="1"/>
          <p:nvPr/>
        </p:nvSpPr>
        <p:spPr>
          <a:xfrm>
            <a:off x="424400" y="165675"/>
            <a:ext cx="7068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 bei der Dokumentenprüfung und -verwaltung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501" name="Google Shape;501;p52"/>
          <p:cNvGrpSpPr/>
          <p:nvPr/>
        </p:nvGrpSpPr>
        <p:grpSpPr>
          <a:xfrm>
            <a:off x="608797" y="1692009"/>
            <a:ext cx="3801065" cy="2314998"/>
            <a:chOff x="2073675" y="783366"/>
            <a:chExt cx="4996800" cy="1878599"/>
          </a:xfrm>
        </p:grpSpPr>
        <p:sp>
          <p:nvSpPr>
            <p:cNvPr id="502" name="Google Shape;502;p52"/>
            <p:cNvSpPr/>
            <p:nvPr/>
          </p:nvSpPr>
          <p:spPr>
            <a:xfrm>
              <a:off x="2073975" y="1217465"/>
              <a:ext cx="4996500" cy="1444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03" name="Google Shape;503;p52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04" name="Google Shape;504;p52"/>
          <p:cNvSpPr txBox="1"/>
          <p:nvPr/>
        </p:nvSpPr>
        <p:spPr>
          <a:xfrm>
            <a:off x="608875" y="2452725"/>
            <a:ext cx="3125400" cy="13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schnelle, gleichmäßige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Routineprüfung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Auffälligkeiten werden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sichtbar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505" name="Google Shape;505;p52"/>
          <p:cNvSpPr txBox="1"/>
          <p:nvPr/>
        </p:nvSpPr>
        <p:spPr>
          <a:xfrm>
            <a:off x="608850" y="1786425"/>
            <a:ext cx="3526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Chancen</a:t>
            </a:r>
            <a:endParaRPr/>
          </a:p>
        </p:txBody>
      </p:sp>
      <p:grpSp>
        <p:nvGrpSpPr>
          <p:cNvPr id="506" name="Google Shape;506;p52"/>
          <p:cNvGrpSpPr/>
          <p:nvPr/>
        </p:nvGrpSpPr>
        <p:grpSpPr>
          <a:xfrm>
            <a:off x="4656382" y="1692038"/>
            <a:ext cx="3801068" cy="2952813"/>
            <a:chOff x="2073675" y="783366"/>
            <a:chExt cx="4996803" cy="2359796"/>
          </a:xfrm>
        </p:grpSpPr>
        <p:sp>
          <p:nvSpPr>
            <p:cNvPr id="507" name="Google Shape;507;p52"/>
            <p:cNvSpPr/>
            <p:nvPr/>
          </p:nvSpPr>
          <p:spPr>
            <a:xfrm>
              <a:off x="2073978" y="1217463"/>
              <a:ext cx="4996500" cy="1925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08" name="Google Shape;508;p52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09" name="Google Shape;509;p52"/>
          <p:cNvSpPr txBox="1"/>
          <p:nvPr/>
        </p:nvSpPr>
        <p:spPr>
          <a:xfrm>
            <a:off x="4656400" y="2452725"/>
            <a:ext cx="3679500" cy="20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Fehler bei komplexen Inhalten, neue Fälle nicht erkannt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immer menschliche Kontrolle nötig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Vorsicht bei sensiblen Daten (Cloud?)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510" name="Google Shape;510;p52"/>
          <p:cNvSpPr txBox="1"/>
          <p:nvPr/>
        </p:nvSpPr>
        <p:spPr>
          <a:xfrm>
            <a:off x="46563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Risiken</a:t>
            </a:r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5" name="Google Shape;515;p53"/>
          <p:cNvCxnSpPr/>
          <p:nvPr/>
        </p:nvCxnSpPr>
        <p:spPr>
          <a:xfrm>
            <a:off x="-1835775" y="11025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516" name="Google Shape;516;p53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KI im Einsatz: Was heute schon möglich ist</a:t>
            </a:r>
            <a:r>
              <a:rPr b="0" lang="de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500">
                <a:latin typeface="Asap"/>
                <a:ea typeface="Asap"/>
                <a:cs typeface="Asap"/>
                <a:sym typeface="Asap"/>
              </a:rPr>
              <a:t>: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17" name="Google Shape;517;p53"/>
          <p:cNvSpPr txBox="1"/>
          <p:nvPr/>
        </p:nvSpPr>
        <p:spPr>
          <a:xfrm>
            <a:off x="424400" y="165675"/>
            <a:ext cx="7068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 bei der Dokumentenprüfung und -verwaltung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518" name="Google Shape;518;p53"/>
          <p:cNvGrpSpPr/>
          <p:nvPr/>
        </p:nvGrpSpPr>
        <p:grpSpPr>
          <a:xfrm>
            <a:off x="1471474" y="1692043"/>
            <a:ext cx="6201032" cy="1655394"/>
            <a:chOff x="2073675" y="783366"/>
            <a:chExt cx="4996803" cy="1413296"/>
          </a:xfrm>
        </p:grpSpPr>
        <p:sp>
          <p:nvSpPr>
            <p:cNvPr id="519" name="Google Shape;519;p53"/>
            <p:cNvSpPr/>
            <p:nvPr/>
          </p:nvSpPr>
          <p:spPr>
            <a:xfrm>
              <a:off x="2073978" y="1217463"/>
              <a:ext cx="4996500" cy="9792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20" name="Google Shape;520;p53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21" name="Google Shape;521;p53"/>
          <p:cNvSpPr txBox="1"/>
          <p:nvPr/>
        </p:nvSpPr>
        <p:spPr>
          <a:xfrm>
            <a:off x="1696625" y="2452725"/>
            <a:ext cx="5748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effizient – wenn der Mensch prüft, was die KI vorsortiert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522" name="Google Shape;522;p53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Fazit</a:t>
            </a:r>
            <a:endParaRPr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7" name="Google Shape;527;p54"/>
          <p:cNvCxnSpPr/>
          <p:nvPr/>
        </p:nvCxnSpPr>
        <p:spPr>
          <a:xfrm>
            <a:off x="-1835775" y="7521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528" name="Google Shape;528;p54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Chancen und Potenziale von KI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529" name="Google Shape;529;p54"/>
          <p:cNvGrpSpPr/>
          <p:nvPr/>
        </p:nvGrpSpPr>
        <p:grpSpPr>
          <a:xfrm>
            <a:off x="1471474" y="1692043"/>
            <a:ext cx="6201032" cy="2072143"/>
            <a:chOff x="2073675" y="783366"/>
            <a:chExt cx="4996803" cy="1769096"/>
          </a:xfrm>
        </p:grpSpPr>
        <p:sp>
          <p:nvSpPr>
            <p:cNvPr id="530" name="Google Shape;530;p54"/>
            <p:cNvSpPr/>
            <p:nvPr/>
          </p:nvSpPr>
          <p:spPr>
            <a:xfrm>
              <a:off x="2073978" y="1217463"/>
              <a:ext cx="4996500" cy="1335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31" name="Google Shape;531;p54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32" name="Google Shape;532;p54"/>
          <p:cNvSpPr txBox="1"/>
          <p:nvPr/>
        </p:nvSpPr>
        <p:spPr>
          <a:xfrm>
            <a:off x="1696625" y="2452725"/>
            <a:ext cx="57486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Schreiben von Texten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Dokumente prüfen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Barrierefreie Kommunikation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533" name="Google Shape;533;p54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Wichtige Einsatzfelder</a:t>
            </a:r>
            <a:endParaRPr/>
          </a:p>
        </p:txBody>
      </p:sp>
      <p:pic>
        <p:nvPicPr>
          <p:cNvPr id="534" name="Google Shape;534;p54" title="2025 NLQ KI-Kurs-M1.1-4V_D4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51725" y="165686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9" name="Google Shape;539;p55"/>
          <p:cNvCxnSpPr/>
          <p:nvPr/>
        </p:nvCxnSpPr>
        <p:spPr>
          <a:xfrm>
            <a:off x="-1835775" y="7521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540" name="Google Shape;540;p55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Chancen und Potenziale von KI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541" name="Google Shape;541;p55"/>
          <p:cNvGrpSpPr/>
          <p:nvPr/>
        </p:nvGrpSpPr>
        <p:grpSpPr>
          <a:xfrm>
            <a:off x="1471474" y="1692043"/>
            <a:ext cx="6201032" cy="2072143"/>
            <a:chOff x="2073675" y="783366"/>
            <a:chExt cx="4996803" cy="1769096"/>
          </a:xfrm>
        </p:grpSpPr>
        <p:sp>
          <p:nvSpPr>
            <p:cNvPr id="542" name="Google Shape;542;p55"/>
            <p:cNvSpPr/>
            <p:nvPr/>
          </p:nvSpPr>
          <p:spPr>
            <a:xfrm>
              <a:off x="2073978" y="1217463"/>
              <a:ext cx="4996500" cy="1335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43" name="Google Shape;543;p55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44" name="Google Shape;544;p55"/>
          <p:cNvSpPr txBox="1"/>
          <p:nvPr/>
        </p:nvSpPr>
        <p:spPr>
          <a:xfrm>
            <a:off x="1696625" y="2452725"/>
            <a:ext cx="57486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Routineaufgaben schneller erledigen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Bearbeitungszeiten verkürzen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weniger Rückfragen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545" name="Google Shape;545;p55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Effizientere Verwaltungsprozesse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0" name="Google Shape;550;p56"/>
          <p:cNvCxnSpPr/>
          <p:nvPr/>
        </p:nvCxnSpPr>
        <p:spPr>
          <a:xfrm>
            <a:off x="-1835775" y="7521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551" name="Google Shape;551;p56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Chancen und Potenziale von KI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552" name="Google Shape;552;p56"/>
          <p:cNvGrpSpPr/>
          <p:nvPr/>
        </p:nvGrpSpPr>
        <p:grpSpPr>
          <a:xfrm>
            <a:off x="1471474" y="1692043"/>
            <a:ext cx="6201032" cy="1730943"/>
            <a:chOff x="2073675" y="783366"/>
            <a:chExt cx="4996803" cy="1477796"/>
          </a:xfrm>
        </p:grpSpPr>
        <p:sp>
          <p:nvSpPr>
            <p:cNvPr id="553" name="Google Shape;553;p56"/>
            <p:cNvSpPr/>
            <p:nvPr/>
          </p:nvSpPr>
          <p:spPr>
            <a:xfrm>
              <a:off x="2073978" y="1217463"/>
              <a:ext cx="4996500" cy="1043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54" name="Google Shape;554;p56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55" name="Google Shape;555;p56"/>
          <p:cNvSpPr txBox="1"/>
          <p:nvPr/>
        </p:nvSpPr>
        <p:spPr>
          <a:xfrm>
            <a:off x="1696625" y="2452725"/>
            <a:ext cx="5748600" cy="8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verständlichere Informationen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kürzere Wartezeiten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556" name="Google Shape;556;p56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Mehr Service für Bürgerinnen &amp; Bürger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" name="Google Shape;94;p21"/>
          <p:cNvGrpSpPr/>
          <p:nvPr/>
        </p:nvGrpSpPr>
        <p:grpSpPr>
          <a:xfrm rot="5814480">
            <a:off x="1911952" y="967944"/>
            <a:ext cx="5112582" cy="3813934"/>
            <a:chOff x="229350" y="325950"/>
            <a:chExt cx="761225" cy="567950"/>
          </a:xfrm>
        </p:grpSpPr>
        <p:sp>
          <p:nvSpPr>
            <p:cNvPr id="95" name="Google Shape;95;p21"/>
            <p:cNvSpPr/>
            <p:nvPr/>
          </p:nvSpPr>
          <p:spPr>
            <a:xfrm>
              <a:off x="229350" y="325950"/>
              <a:ext cx="517200" cy="507900"/>
            </a:xfrm>
            <a:prstGeom prst="donut">
              <a:avLst>
                <a:gd fmla="val 9958" name="adj"/>
              </a:avLst>
            </a:prstGeom>
            <a:solidFill>
              <a:srgbClr val="E2E0E0"/>
            </a:solidFill>
            <a:ln cap="flat" cmpd="sng" w="9525">
              <a:solidFill>
                <a:srgbClr val="E2E0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" name="Google Shape;96;p21"/>
            <p:cNvCxnSpPr/>
            <p:nvPr/>
          </p:nvCxnSpPr>
          <p:spPr>
            <a:xfrm flipH="1" rot="-5814820">
              <a:off x="728055" y="626451"/>
              <a:ext cx="211840" cy="289797"/>
            </a:xfrm>
            <a:prstGeom prst="straightConnector1">
              <a:avLst/>
            </a:prstGeom>
            <a:noFill/>
            <a:ln cap="flat" cmpd="sng" w="228600">
              <a:solidFill>
                <a:srgbClr val="E2E0E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7" name="Google Shape;97;p21"/>
          <p:cNvGrpSpPr/>
          <p:nvPr/>
        </p:nvGrpSpPr>
        <p:grpSpPr>
          <a:xfrm rot="2128304">
            <a:off x="-77839" y="2668199"/>
            <a:ext cx="3230417" cy="2974444"/>
            <a:chOff x="1648713" y="2169050"/>
            <a:chExt cx="3230424" cy="2974451"/>
          </a:xfrm>
        </p:grpSpPr>
        <p:pic>
          <p:nvPicPr>
            <p:cNvPr id="98" name="Google Shape;98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48713" y="2835550"/>
              <a:ext cx="2307950" cy="2307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9" name="Google Shape;99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01863" y="2169050"/>
              <a:ext cx="3077275" cy="230795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0" name="Google Shape;100;p21"/>
          <p:cNvSpPr txBox="1"/>
          <p:nvPr>
            <p:ph idx="4294967295" type="title"/>
          </p:nvPr>
        </p:nvSpPr>
        <p:spPr>
          <a:xfrm>
            <a:off x="1195500" y="1396800"/>
            <a:ext cx="6753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4900">
                <a:latin typeface="Asap"/>
                <a:ea typeface="Asap"/>
                <a:cs typeface="Asap"/>
                <a:sym typeface="Asap"/>
              </a:rPr>
              <a:t>Warum ist das </a:t>
            </a:r>
            <a:br>
              <a:rPr lang="de" sz="4900">
                <a:latin typeface="Asap"/>
                <a:ea typeface="Asap"/>
                <a:cs typeface="Asap"/>
                <a:sym typeface="Asap"/>
              </a:rPr>
            </a:br>
            <a:r>
              <a:rPr lang="de" sz="4900">
                <a:latin typeface="Asap"/>
                <a:ea typeface="Asap"/>
                <a:cs typeface="Asap"/>
                <a:sym typeface="Asap"/>
              </a:rPr>
              <a:t>Thema wichtig?</a:t>
            </a:r>
            <a:endParaRPr sz="49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101" name="Google Shape;101;p21" title="2025 NLQ KI-Kurs-M1.1-4V_B0-1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74350" y="24145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1" name="Google Shape;561;p57"/>
          <p:cNvCxnSpPr/>
          <p:nvPr/>
        </p:nvCxnSpPr>
        <p:spPr>
          <a:xfrm>
            <a:off x="-1835775" y="7521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562" name="Google Shape;562;p57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Chancen und Potenziale von KI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563" name="Google Shape;563;p57"/>
          <p:cNvGrpSpPr/>
          <p:nvPr/>
        </p:nvGrpSpPr>
        <p:grpSpPr>
          <a:xfrm>
            <a:off x="1471474" y="1692043"/>
            <a:ext cx="6201032" cy="2072143"/>
            <a:chOff x="2073675" y="783366"/>
            <a:chExt cx="4996803" cy="1769096"/>
          </a:xfrm>
        </p:grpSpPr>
        <p:sp>
          <p:nvSpPr>
            <p:cNvPr id="564" name="Google Shape;564;p57"/>
            <p:cNvSpPr/>
            <p:nvPr/>
          </p:nvSpPr>
          <p:spPr>
            <a:xfrm>
              <a:off x="2073978" y="1217463"/>
              <a:ext cx="4996500" cy="1335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65" name="Google Shape;565;p57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66" name="Google Shape;566;p57"/>
          <p:cNvSpPr txBox="1"/>
          <p:nvPr/>
        </p:nvSpPr>
        <p:spPr>
          <a:xfrm>
            <a:off x="1696625" y="2452725"/>
            <a:ext cx="57486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weniger monotone Aufgaben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mehr Zeit für Beratung und Entscheidungen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Ressourcen gezielter einsetzen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567" name="Google Shape;567;p57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Mehr Fokus für Mitarbeitende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2" name="Google Shape;572;p58"/>
          <p:cNvCxnSpPr/>
          <p:nvPr/>
        </p:nvCxnSpPr>
        <p:spPr>
          <a:xfrm>
            <a:off x="-1835775" y="7521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573" name="Google Shape;573;p58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Chancen und Potenziale von KI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574" name="Google Shape;574;p58"/>
          <p:cNvGrpSpPr/>
          <p:nvPr/>
        </p:nvGrpSpPr>
        <p:grpSpPr>
          <a:xfrm>
            <a:off x="1471474" y="1692043"/>
            <a:ext cx="6201032" cy="2072143"/>
            <a:chOff x="2073675" y="783366"/>
            <a:chExt cx="4996803" cy="1769096"/>
          </a:xfrm>
        </p:grpSpPr>
        <p:sp>
          <p:nvSpPr>
            <p:cNvPr id="575" name="Google Shape;575;p58"/>
            <p:cNvSpPr/>
            <p:nvPr/>
          </p:nvSpPr>
          <p:spPr>
            <a:xfrm>
              <a:off x="2073978" y="1217463"/>
              <a:ext cx="4996500" cy="1335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76" name="Google Shape;576;p58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77" name="Google Shape;577;p58"/>
          <p:cNvSpPr txBox="1"/>
          <p:nvPr/>
        </p:nvSpPr>
        <p:spPr>
          <a:xfrm>
            <a:off x="1696625" y="2452725"/>
            <a:ext cx="57486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Muster in Daten erkennen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(z. B. Kita-Bedarf)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vorausschauend und fundiert planen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578" name="Google Shape;578;p58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Neue Möglichkeiten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3" name="Google Shape;583;p59"/>
          <p:cNvCxnSpPr/>
          <p:nvPr/>
        </p:nvCxnSpPr>
        <p:spPr>
          <a:xfrm>
            <a:off x="-1835775" y="7521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584" name="Google Shape;584;p59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Chancen und Potenziale von KI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585" name="Google Shape;585;p59"/>
          <p:cNvGrpSpPr/>
          <p:nvPr/>
        </p:nvGrpSpPr>
        <p:grpSpPr>
          <a:xfrm>
            <a:off x="1471474" y="1692043"/>
            <a:ext cx="6201032" cy="2072143"/>
            <a:chOff x="2073675" y="783366"/>
            <a:chExt cx="4996803" cy="1769096"/>
          </a:xfrm>
        </p:grpSpPr>
        <p:sp>
          <p:nvSpPr>
            <p:cNvPr id="586" name="Google Shape;586;p59"/>
            <p:cNvSpPr/>
            <p:nvPr/>
          </p:nvSpPr>
          <p:spPr>
            <a:xfrm>
              <a:off x="2073978" y="1217463"/>
              <a:ext cx="4996500" cy="1335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87" name="Google Shape;587;p59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88" name="Google Shape;588;p59"/>
          <p:cNvSpPr txBox="1"/>
          <p:nvPr/>
        </p:nvSpPr>
        <p:spPr>
          <a:xfrm>
            <a:off x="1696625" y="2452725"/>
            <a:ext cx="57486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Informationen strukturieren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Dubletten erkennen </a:t>
            </a:r>
            <a:r>
              <a:rPr b="1" lang="de" sz="17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→</a:t>
            </a: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 bessere Entscheidungsgrundlagen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589" name="Google Shape;589;p59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Mehr Datenqualität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4" name="Google Shape;594;p60"/>
          <p:cNvCxnSpPr/>
          <p:nvPr/>
        </p:nvCxnSpPr>
        <p:spPr>
          <a:xfrm>
            <a:off x="-1835775" y="7521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595" name="Google Shape;595;p60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Chancen und Potenziale von KI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596" name="Google Shape;596;p60"/>
          <p:cNvGrpSpPr/>
          <p:nvPr/>
        </p:nvGrpSpPr>
        <p:grpSpPr>
          <a:xfrm>
            <a:off x="1471474" y="1692043"/>
            <a:ext cx="6201032" cy="1730943"/>
            <a:chOff x="2073675" y="783366"/>
            <a:chExt cx="4996803" cy="1477796"/>
          </a:xfrm>
        </p:grpSpPr>
        <p:sp>
          <p:nvSpPr>
            <p:cNvPr id="597" name="Google Shape;597;p60"/>
            <p:cNvSpPr/>
            <p:nvPr/>
          </p:nvSpPr>
          <p:spPr>
            <a:xfrm>
              <a:off x="2073978" y="1217463"/>
              <a:ext cx="4996500" cy="1043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598" name="Google Shape;598;p60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599" name="Google Shape;599;p60"/>
          <p:cNvSpPr txBox="1"/>
          <p:nvPr/>
        </p:nvSpPr>
        <p:spPr>
          <a:xfrm>
            <a:off x="1696625" y="2452725"/>
            <a:ext cx="5748600" cy="8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Verwaltung öffnet sich für digitale Lösungen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Attraktivität für technikaffine Fachkräfte steigt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600" name="Google Shape;600;p60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KI als Innovationsimpuls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5" name="Google Shape;605;p61"/>
          <p:cNvCxnSpPr/>
          <p:nvPr/>
        </p:nvCxnSpPr>
        <p:spPr>
          <a:xfrm>
            <a:off x="-1835775" y="7521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06" name="Google Shape;606;p61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Chancen und Potenziale von KI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607" name="Google Shape;607;p61"/>
          <p:cNvGrpSpPr/>
          <p:nvPr/>
        </p:nvGrpSpPr>
        <p:grpSpPr>
          <a:xfrm>
            <a:off x="1471474" y="1692043"/>
            <a:ext cx="6201032" cy="2072143"/>
            <a:chOff x="2073675" y="783366"/>
            <a:chExt cx="4996803" cy="1769096"/>
          </a:xfrm>
        </p:grpSpPr>
        <p:sp>
          <p:nvSpPr>
            <p:cNvPr id="608" name="Google Shape;608;p61"/>
            <p:cNvSpPr/>
            <p:nvPr/>
          </p:nvSpPr>
          <p:spPr>
            <a:xfrm>
              <a:off x="2073978" y="1217463"/>
              <a:ext cx="4996500" cy="1335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609" name="Google Shape;609;p61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610" name="Google Shape;610;p61"/>
          <p:cNvSpPr txBox="1"/>
          <p:nvPr/>
        </p:nvSpPr>
        <p:spPr>
          <a:xfrm>
            <a:off x="1696625" y="2452725"/>
            <a:ext cx="5748600" cy="14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Ergebnisse prüfen, Datenschutz beachten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Chancen und Herausforderungen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gehören zusammen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611" name="Google Shape;611;p61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Aber: Verantwortung bleibt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6" name="Google Shape;616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7" name="Google Shape;617;p62"/>
          <p:cNvGrpSpPr/>
          <p:nvPr/>
        </p:nvGrpSpPr>
        <p:grpSpPr>
          <a:xfrm rot="5814480">
            <a:off x="1911952" y="967944"/>
            <a:ext cx="5112582" cy="3813934"/>
            <a:chOff x="229350" y="325950"/>
            <a:chExt cx="761225" cy="567950"/>
          </a:xfrm>
        </p:grpSpPr>
        <p:sp>
          <p:nvSpPr>
            <p:cNvPr id="618" name="Google Shape;618;p62"/>
            <p:cNvSpPr/>
            <p:nvPr/>
          </p:nvSpPr>
          <p:spPr>
            <a:xfrm>
              <a:off x="229350" y="325950"/>
              <a:ext cx="517200" cy="507900"/>
            </a:xfrm>
            <a:prstGeom prst="donut">
              <a:avLst>
                <a:gd fmla="val 9958" name="adj"/>
              </a:avLst>
            </a:prstGeom>
            <a:solidFill>
              <a:srgbClr val="E2E0E0"/>
            </a:solidFill>
            <a:ln cap="flat" cmpd="sng" w="9525">
              <a:solidFill>
                <a:srgbClr val="E2E0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19" name="Google Shape;619;p62"/>
            <p:cNvCxnSpPr/>
            <p:nvPr/>
          </p:nvCxnSpPr>
          <p:spPr>
            <a:xfrm flipH="1" rot="-5814820">
              <a:off x="728055" y="626451"/>
              <a:ext cx="211840" cy="289797"/>
            </a:xfrm>
            <a:prstGeom prst="straightConnector1">
              <a:avLst/>
            </a:prstGeom>
            <a:noFill/>
            <a:ln cap="flat" cmpd="sng" w="228600">
              <a:solidFill>
                <a:srgbClr val="E2E0E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620" name="Google Shape;620;p62"/>
          <p:cNvGrpSpPr/>
          <p:nvPr/>
        </p:nvGrpSpPr>
        <p:grpSpPr>
          <a:xfrm rot="2128304">
            <a:off x="-77839" y="2668199"/>
            <a:ext cx="3230417" cy="2974444"/>
            <a:chOff x="1648713" y="2169050"/>
            <a:chExt cx="3230424" cy="2974451"/>
          </a:xfrm>
        </p:grpSpPr>
        <p:pic>
          <p:nvPicPr>
            <p:cNvPr id="621" name="Google Shape;621;p6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48713" y="2835550"/>
              <a:ext cx="2307950" cy="2307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2" name="Google Shape;622;p6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01863" y="2169050"/>
              <a:ext cx="3077275" cy="230795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3" name="Google Shape;623;p62"/>
          <p:cNvSpPr txBox="1"/>
          <p:nvPr>
            <p:ph idx="4294967295" type="title"/>
          </p:nvPr>
        </p:nvSpPr>
        <p:spPr>
          <a:xfrm>
            <a:off x="1195500" y="1270300"/>
            <a:ext cx="6753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4900">
                <a:latin typeface="Asap"/>
                <a:ea typeface="Asap"/>
                <a:cs typeface="Asap"/>
                <a:sym typeface="Asap"/>
              </a:rPr>
              <a:t>Herausforderungen beim KI-Einsatz in der Verwaltung</a:t>
            </a:r>
            <a:endParaRPr sz="49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624" name="Google Shape;624;p62" title="2025 NLQ KI-Kurs-M1.1-4V_D5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243825" y="46033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9" name="Google Shape;629;p63"/>
          <p:cNvCxnSpPr/>
          <p:nvPr/>
        </p:nvCxnSpPr>
        <p:spPr>
          <a:xfrm>
            <a:off x="-1835775" y="11166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30" name="Google Shape;630;p63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Rechtliche Anforderungen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631" name="Google Shape;631;p63"/>
          <p:cNvGrpSpPr/>
          <p:nvPr/>
        </p:nvGrpSpPr>
        <p:grpSpPr>
          <a:xfrm>
            <a:off x="1471474" y="1692043"/>
            <a:ext cx="6201032" cy="1789976"/>
            <a:chOff x="2073675" y="783366"/>
            <a:chExt cx="4996803" cy="1528196"/>
          </a:xfrm>
        </p:grpSpPr>
        <p:sp>
          <p:nvSpPr>
            <p:cNvPr id="632" name="Google Shape;632;p63"/>
            <p:cNvSpPr/>
            <p:nvPr/>
          </p:nvSpPr>
          <p:spPr>
            <a:xfrm>
              <a:off x="2073978" y="1217463"/>
              <a:ext cx="4996500" cy="10941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633" name="Google Shape;633;p63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634" name="Google Shape;634;p63"/>
          <p:cNvSpPr txBox="1"/>
          <p:nvPr/>
        </p:nvSpPr>
        <p:spPr>
          <a:xfrm>
            <a:off x="1696625" y="2452725"/>
            <a:ext cx="57486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Einstufung in vier Risikoklassen: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gering → </a:t>
            </a:r>
            <a:r>
              <a:rPr b="1" lang="de" sz="1700">
                <a:latin typeface="Asap"/>
                <a:ea typeface="Asap"/>
                <a:cs typeface="Asap"/>
                <a:sym typeface="Asap"/>
              </a:rPr>
              <a:t>hochriskant</a:t>
            </a: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 → unzulässig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635" name="Google Shape;635;p63"/>
          <p:cNvSpPr txBox="1"/>
          <p:nvPr/>
        </p:nvSpPr>
        <p:spPr>
          <a:xfrm>
            <a:off x="1471475" y="1786425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EU AI Act als zentraler Rahmen</a:t>
            </a:r>
            <a:endParaRPr/>
          </a:p>
        </p:txBody>
      </p:sp>
      <p:sp>
        <p:nvSpPr>
          <p:cNvPr id="636" name="Google Shape;636;p63"/>
          <p:cNvSpPr txBox="1"/>
          <p:nvPr/>
        </p:nvSpPr>
        <p:spPr>
          <a:xfrm>
            <a:off x="424400" y="165675"/>
            <a:ext cx="61035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EU AI Act als zentraler Rahmen</a:t>
            </a:r>
            <a:endParaRPr>
              <a:solidFill>
                <a:srgbClr val="A51B2A"/>
              </a:solidFill>
            </a:endParaRPr>
          </a:p>
        </p:txBody>
      </p:sp>
      <p:pic>
        <p:nvPicPr>
          <p:cNvPr id="637" name="Google Shape;637;p63" title="2025 NLQ KI-Kurs-M1.1-4V_D5a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05350" y="21233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2" name="Google Shape;642;p64"/>
          <p:cNvGrpSpPr/>
          <p:nvPr/>
        </p:nvGrpSpPr>
        <p:grpSpPr>
          <a:xfrm>
            <a:off x="608800" y="1269603"/>
            <a:ext cx="3801062" cy="3608795"/>
            <a:chOff x="2073680" y="783363"/>
            <a:chExt cx="4996794" cy="1878602"/>
          </a:xfrm>
        </p:grpSpPr>
        <p:sp>
          <p:nvSpPr>
            <p:cNvPr id="643" name="Google Shape;643;p64"/>
            <p:cNvSpPr/>
            <p:nvPr/>
          </p:nvSpPr>
          <p:spPr>
            <a:xfrm>
              <a:off x="2073975" y="1217465"/>
              <a:ext cx="4996500" cy="1444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644" name="Google Shape;644;p64"/>
            <p:cNvSpPr txBox="1"/>
            <p:nvPr/>
          </p:nvSpPr>
          <p:spPr>
            <a:xfrm>
              <a:off x="2073680" y="783363"/>
              <a:ext cx="4995900" cy="4038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645" name="Google Shape;645;p64"/>
          <p:cNvSpPr txBox="1"/>
          <p:nvPr/>
        </p:nvSpPr>
        <p:spPr>
          <a:xfrm>
            <a:off x="608800" y="2167975"/>
            <a:ext cx="3679500" cy="26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8899" lvl="0" marL="320399" rtl="0" algn="l">
              <a:spcBef>
                <a:spcPts val="0"/>
              </a:spcBef>
              <a:spcAft>
                <a:spcPts val="0"/>
              </a:spcAft>
              <a:buClr>
                <a:srgbClr val="A51B2A"/>
              </a:buClr>
              <a:buSzPts val="1400"/>
              <a:buFont typeface="Asap"/>
              <a:buChar char="→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Grundrechte betroffen: soziale Sicherung, Gleichbehandlung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  <a:p>
            <a:pPr indent="-178899" lvl="0" marL="320399" rtl="0" algn="l">
              <a:spcBef>
                <a:spcPts val="1000"/>
              </a:spcBef>
              <a:spcAft>
                <a:spcPts val="0"/>
              </a:spcAft>
              <a:buSzPts val="1400"/>
              <a:buFont typeface="Asap Medium"/>
              <a:buChar char="●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Pflichten für Hochrisiko-KI: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  <a:p>
            <a:pPr indent="-178899" lvl="1" marL="453599" rtl="0" algn="l">
              <a:spcBef>
                <a:spcPts val="300"/>
              </a:spcBef>
              <a:spcAft>
                <a:spcPts val="0"/>
              </a:spcAft>
              <a:buSzPts val="1400"/>
              <a:buFont typeface="Asap Medium"/>
              <a:buChar char="○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Transparenz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  <a:p>
            <a:pPr indent="-178899" lvl="1" marL="453599" rtl="0" algn="l">
              <a:spcBef>
                <a:spcPts val="300"/>
              </a:spcBef>
              <a:spcAft>
                <a:spcPts val="0"/>
              </a:spcAft>
              <a:buSzPts val="1400"/>
              <a:buFont typeface="Asap Medium"/>
              <a:buChar char="○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menschliche Aufsicht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  <a:p>
            <a:pPr indent="-178899" lvl="1" marL="453599" rtl="0" algn="l">
              <a:spcBef>
                <a:spcPts val="300"/>
              </a:spcBef>
              <a:spcAft>
                <a:spcPts val="0"/>
              </a:spcAft>
              <a:buSzPts val="1400"/>
              <a:buFont typeface="Asap Medium"/>
              <a:buChar char="○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Dokumentation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  <a:p>
            <a:pPr indent="-178899" lvl="1" marL="453599" rtl="0" algn="l">
              <a:spcBef>
                <a:spcPts val="300"/>
              </a:spcBef>
              <a:spcAft>
                <a:spcPts val="0"/>
              </a:spcAft>
              <a:buSzPts val="1400"/>
              <a:buFont typeface="Asap Medium"/>
              <a:buChar char="○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Eintragung in EU-Datenbank (bei öffentlichen Stellen)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  <a:p>
            <a:pPr indent="-178899" lvl="1" marL="453599" rtl="0" algn="l">
              <a:spcBef>
                <a:spcPts val="300"/>
              </a:spcBef>
              <a:spcAft>
                <a:spcPts val="300"/>
              </a:spcAft>
              <a:buSzPts val="1400"/>
              <a:buFont typeface="Asap Medium"/>
              <a:buChar char="○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zusätzlich ggf. Grundrechte-Folgenabschätzung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646" name="Google Shape;646;p64"/>
          <p:cNvSpPr txBox="1"/>
          <p:nvPr/>
        </p:nvSpPr>
        <p:spPr>
          <a:xfrm>
            <a:off x="671750" y="1303463"/>
            <a:ext cx="35268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Hochrisiko bei</a:t>
            </a:r>
            <a:r>
              <a:rPr b="1" lang="de" sz="15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br>
              <a:rPr b="1" lang="de" sz="15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 sz="15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Verwaltungsentscheidungen</a:t>
            </a:r>
            <a:endParaRPr sz="1500"/>
          </a:p>
        </p:txBody>
      </p:sp>
      <p:grpSp>
        <p:nvGrpSpPr>
          <p:cNvPr id="647" name="Google Shape;647;p64"/>
          <p:cNvGrpSpPr/>
          <p:nvPr/>
        </p:nvGrpSpPr>
        <p:grpSpPr>
          <a:xfrm>
            <a:off x="4656375" y="1269726"/>
            <a:ext cx="3801063" cy="2786213"/>
            <a:chOff x="2073679" y="783373"/>
            <a:chExt cx="4996796" cy="1821888"/>
          </a:xfrm>
        </p:grpSpPr>
        <p:sp>
          <p:nvSpPr>
            <p:cNvPr id="648" name="Google Shape;648;p64"/>
            <p:cNvSpPr/>
            <p:nvPr/>
          </p:nvSpPr>
          <p:spPr>
            <a:xfrm>
              <a:off x="2073975" y="1217461"/>
              <a:ext cx="4996500" cy="13878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649" name="Google Shape;649;p64"/>
            <p:cNvSpPr txBox="1"/>
            <p:nvPr/>
          </p:nvSpPr>
          <p:spPr>
            <a:xfrm>
              <a:off x="2073679" y="783373"/>
              <a:ext cx="4995900" cy="5070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650" name="Google Shape;650;p64"/>
          <p:cNvSpPr txBox="1"/>
          <p:nvPr/>
        </p:nvSpPr>
        <p:spPr>
          <a:xfrm>
            <a:off x="4656400" y="2167975"/>
            <a:ext cx="3679500" cy="17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2549" lvl="0" marL="320399" rtl="0" algn="l">
              <a:spcBef>
                <a:spcPts val="0"/>
              </a:spcBef>
              <a:spcAft>
                <a:spcPts val="0"/>
              </a:spcAft>
              <a:buSzPts val="1300"/>
              <a:buFont typeface="Asap Medium"/>
              <a:buChar char="●"/>
            </a:pPr>
            <a:r>
              <a:rPr lang="de" sz="1300">
                <a:latin typeface="Asap Medium"/>
                <a:ea typeface="Asap Medium"/>
                <a:cs typeface="Asap Medium"/>
                <a:sym typeface="Asap Medium"/>
              </a:rPr>
              <a:t>Zugang </a:t>
            </a:r>
            <a:endParaRPr sz="1300">
              <a:latin typeface="Asap Medium"/>
              <a:ea typeface="Asap Medium"/>
              <a:cs typeface="Asap Medium"/>
              <a:sym typeface="Asap Medium"/>
            </a:endParaRPr>
          </a:p>
          <a:p>
            <a:pPr indent="-172549" lvl="0" marL="320399" rtl="0" algn="l">
              <a:spcBef>
                <a:spcPts val="1000"/>
              </a:spcBef>
              <a:spcAft>
                <a:spcPts val="0"/>
              </a:spcAft>
              <a:buSzPts val="1300"/>
              <a:buFont typeface="Asap Medium"/>
              <a:buChar char="●"/>
            </a:pPr>
            <a:r>
              <a:rPr lang="de" sz="1300">
                <a:latin typeface="Asap Medium"/>
                <a:ea typeface="Asap Medium"/>
                <a:cs typeface="Asap Medium"/>
                <a:sym typeface="Asap Medium"/>
              </a:rPr>
              <a:t>Bewertung</a:t>
            </a:r>
            <a:endParaRPr sz="1300">
              <a:latin typeface="Asap Medium"/>
              <a:ea typeface="Asap Medium"/>
              <a:cs typeface="Asap Medium"/>
              <a:sym typeface="Asap Medium"/>
            </a:endParaRPr>
          </a:p>
          <a:p>
            <a:pPr indent="-172549" lvl="0" marL="320399" rtl="0" algn="l">
              <a:spcBef>
                <a:spcPts val="1000"/>
              </a:spcBef>
              <a:spcAft>
                <a:spcPts val="0"/>
              </a:spcAft>
              <a:buSzPts val="1300"/>
              <a:buFont typeface="Asap Medium"/>
              <a:buChar char="●"/>
            </a:pPr>
            <a:r>
              <a:rPr lang="de" sz="1300">
                <a:latin typeface="Asap Medium"/>
                <a:ea typeface="Asap Medium"/>
                <a:cs typeface="Asap Medium"/>
                <a:sym typeface="Asap Medium"/>
              </a:rPr>
              <a:t>Prüfungsverhalten</a:t>
            </a:r>
            <a:endParaRPr sz="1300">
              <a:latin typeface="Asap Medium"/>
              <a:ea typeface="Asap Medium"/>
              <a:cs typeface="Asap Medium"/>
              <a:sym typeface="Asap Medium"/>
            </a:endParaRPr>
          </a:p>
          <a:p>
            <a:pPr indent="-172549" lvl="0" marL="320399" rtl="0" algn="l">
              <a:spcBef>
                <a:spcPts val="1000"/>
              </a:spcBef>
              <a:spcAft>
                <a:spcPts val="1000"/>
              </a:spcAft>
              <a:buSzPts val="1300"/>
              <a:buFont typeface="Asap Medium"/>
              <a:buChar char="●"/>
            </a:pPr>
            <a:r>
              <a:rPr lang="de" sz="1300">
                <a:latin typeface="Asap Medium"/>
                <a:ea typeface="Asap Medium"/>
                <a:cs typeface="Asap Medium"/>
                <a:sym typeface="Asap Medium"/>
              </a:rPr>
              <a:t>betroffene Rechte: </a:t>
            </a:r>
            <a:br>
              <a:rPr lang="de" sz="1300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 sz="1300">
                <a:latin typeface="Asap Medium"/>
                <a:ea typeface="Asap Medium"/>
                <a:cs typeface="Asap Medium"/>
                <a:sym typeface="Asap Medium"/>
              </a:rPr>
              <a:t>Bildungsgleichheit, Diskriminierungsfreiheit</a:t>
            </a:r>
            <a:endParaRPr sz="13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651" name="Google Shape;651;p64"/>
          <p:cNvSpPr txBox="1"/>
          <p:nvPr/>
        </p:nvSpPr>
        <p:spPr>
          <a:xfrm>
            <a:off x="4746250" y="1303463"/>
            <a:ext cx="4924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Hochrisiko </a:t>
            </a:r>
            <a:br>
              <a:rPr b="1" lang="de" sz="15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 sz="15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auch im Bildungsbereich</a:t>
            </a:r>
            <a:endParaRPr sz="1500"/>
          </a:p>
        </p:txBody>
      </p:sp>
      <p:cxnSp>
        <p:nvCxnSpPr>
          <p:cNvPr id="652" name="Google Shape;652;p64"/>
          <p:cNvCxnSpPr/>
          <p:nvPr/>
        </p:nvCxnSpPr>
        <p:spPr>
          <a:xfrm>
            <a:off x="-1835775" y="11166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53" name="Google Shape;653;p64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Rechtliche Anforderungen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654" name="Google Shape;654;p64"/>
          <p:cNvSpPr txBox="1"/>
          <p:nvPr/>
        </p:nvSpPr>
        <p:spPr>
          <a:xfrm>
            <a:off x="424400" y="165675"/>
            <a:ext cx="61035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EU AI Act als zentraler Rahmen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9" name="Google Shape;659;p65"/>
          <p:cNvCxnSpPr/>
          <p:nvPr/>
        </p:nvCxnSpPr>
        <p:spPr>
          <a:xfrm>
            <a:off x="-1835775" y="11166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60" name="Google Shape;660;p65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Herausforderungen beim KI-Einsatz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661" name="Google Shape;661;p65"/>
          <p:cNvGrpSpPr/>
          <p:nvPr/>
        </p:nvGrpSpPr>
        <p:grpSpPr>
          <a:xfrm>
            <a:off x="1471474" y="1520468"/>
            <a:ext cx="6201032" cy="3276356"/>
            <a:chOff x="2073675" y="783366"/>
            <a:chExt cx="4996803" cy="2797196"/>
          </a:xfrm>
        </p:grpSpPr>
        <p:sp>
          <p:nvSpPr>
            <p:cNvPr id="662" name="Google Shape;662;p65"/>
            <p:cNvSpPr/>
            <p:nvPr/>
          </p:nvSpPr>
          <p:spPr>
            <a:xfrm>
              <a:off x="2073978" y="1217463"/>
              <a:ext cx="4996500" cy="23631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663" name="Google Shape;663;p65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664" name="Google Shape;664;p65"/>
          <p:cNvSpPr txBox="1"/>
          <p:nvPr/>
        </p:nvSpPr>
        <p:spPr>
          <a:xfrm>
            <a:off x="1696625" y="2281150"/>
            <a:ext cx="57486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entscheidend: Einfluss auf Entscheidungen, Risiko für Grundrechte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unterstützende Systeme </a:t>
            </a:r>
            <a:r>
              <a:rPr b="1" lang="de" sz="17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→</a:t>
            </a: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 meist keine Hochrisiko-Kategorie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Verwaltungen: technisch möglich ≠ rechtlich erlaubt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100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Unterstützung durch Informationssicherheit, Datenschutz, Rechtsabteilungen, Leitfäden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665" name="Google Shape;665;p65"/>
          <p:cNvSpPr txBox="1"/>
          <p:nvPr/>
        </p:nvSpPr>
        <p:spPr>
          <a:xfrm>
            <a:off x="1561350" y="1614850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Nicht jede KI ist automatisch hochriskant</a:t>
            </a:r>
            <a:endParaRPr/>
          </a:p>
        </p:txBody>
      </p:sp>
      <p:sp>
        <p:nvSpPr>
          <p:cNvPr id="666" name="Google Shape;666;p65"/>
          <p:cNvSpPr txBox="1"/>
          <p:nvPr/>
        </p:nvSpPr>
        <p:spPr>
          <a:xfrm>
            <a:off x="424400" y="165675"/>
            <a:ext cx="61035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Rechtliche Anforderungen</a:t>
            </a:r>
            <a:endParaRPr>
              <a:solidFill>
                <a:srgbClr val="A51B2A"/>
              </a:solidFill>
            </a:endParaRPr>
          </a:p>
        </p:txBody>
      </p:sp>
      <p:pic>
        <p:nvPicPr>
          <p:cNvPr id="667" name="Google Shape;667;p65" title="2025 NLQ KI-Kurs-M1.1-4V_D5a2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36882" y="212323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2" name="Google Shape;672;p66"/>
          <p:cNvCxnSpPr/>
          <p:nvPr/>
        </p:nvCxnSpPr>
        <p:spPr>
          <a:xfrm>
            <a:off x="-1835775" y="11166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73" name="Google Shape;673;p66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Herausforderungen beim KI-Einsatz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674" name="Google Shape;674;p66"/>
          <p:cNvSpPr/>
          <p:nvPr/>
        </p:nvSpPr>
        <p:spPr>
          <a:xfrm>
            <a:off x="1471850" y="1520475"/>
            <a:ext cx="6200700" cy="34029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675" name="Google Shape;675;p66"/>
          <p:cNvSpPr txBox="1"/>
          <p:nvPr/>
        </p:nvSpPr>
        <p:spPr>
          <a:xfrm>
            <a:off x="1696625" y="1627425"/>
            <a:ext cx="5748600" cy="3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DSGVO gilt bei Verarbeitung personenbezogener Daten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Datenverarbeitung erfordert Rechtsgrundlage (z. B. gesetzlicher Auftrag)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Voraussetzung: rechtlich abgesichert und nachvollziehbar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in der Praxis: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336550" lvl="1" marL="914400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○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Datenschutzbeauftragte früh einbinden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○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Daten anonymisieren oder pseudonymisieren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676" name="Google Shape;676;p66"/>
          <p:cNvSpPr txBox="1"/>
          <p:nvPr/>
        </p:nvSpPr>
        <p:spPr>
          <a:xfrm>
            <a:off x="424400" y="165675"/>
            <a:ext cx="61035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Datenschutz und DSGVO</a:t>
            </a:r>
            <a:endParaRPr b="1" sz="2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677" name="Google Shape;677;p66" title="2025 NLQ KI-Kurs-M1.1-4V_D5b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8757" y="258973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22"/>
          <p:cNvGrpSpPr/>
          <p:nvPr/>
        </p:nvGrpSpPr>
        <p:grpSpPr>
          <a:xfrm>
            <a:off x="1471487" y="1456742"/>
            <a:ext cx="6201023" cy="2230022"/>
            <a:chOff x="2073675" y="783366"/>
            <a:chExt cx="4996795" cy="2180098"/>
          </a:xfrm>
        </p:grpSpPr>
        <p:sp>
          <p:nvSpPr>
            <p:cNvPr id="107" name="Google Shape;107;p22"/>
            <p:cNvSpPr/>
            <p:nvPr/>
          </p:nvSpPr>
          <p:spPr>
            <a:xfrm>
              <a:off x="2073970" y="1217464"/>
              <a:ext cx="4996500" cy="1746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08" name="Google Shape;108;p22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1.  Digitalisierung verändert die Behördenarbeit</a:t>
              </a:r>
              <a:endParaRPr b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109" name="Google Shape;109;p22"/>
          <p:cNvSpPr txBox="1"/>
          <p:nvPr/>
        </p:nvSpPr>
        <p:spPr>
          <a:xfrm>
            <a:off x="1696613" y="2217450"/>
            <a:ext cx="46992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 prüft Formulare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 beantwortet Anfragen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 analysiert große Datenmengen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cxnSp>
        <p:nvCxnSpPr>
          <p:cNvPr id="110" name="Google Shape;110;p22"/>
          <p:cNvCxnSpPr/>
          <p:nvPr/>
        </p:nvCxnSpPr>
        <p:spPr>
          <a:xfrm>
            <a:off x="-1907650" y="7161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11" name="Google Shape;111;p22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Warum ist das Thema wichtig?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2" name="Google Shape;682;p67"/>
          <p:cNvCxnSpPr/>
          <p:nvPr/>
        </p:nvCxnSpPr>
        <p:spPr>
          <a:xfrm>
            <a:off x="-1835775" y="11166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83" name="Google Shape;683;p67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Herausforderungen beim KI-Einsatz in der Verwaltung</a:t>
            </a:r>
            <a:endParaRPr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684" name="Google Shape;684;p67"/>
          <p:cNvGrpSpPr/>
          <p:nvPr/>
        </p:nvGrpSpPr>
        <p:grpSpPr>
          <a:xfrm>
            <a:off x="1471474" y="1520468"/>
            <a:ext cx="6201032" cy="2386285"/>
            <a:chOff x="2073675" y="783366"/>
            <a:chExt cx="4996803" cy="2037296"/>
          </a:xfrm>
        </p:grpSpPr>
        <p:sp>
          <p:nvSpPr>
            <p:cNvPr id="685" name="Google Shape;685;p67"/>
            <p:cNvSpPr/>
            <p:nvPr/>
          </p:nvSpPr>
          <p:spPr>
            <a:xfrm>
              <a:off x="2073978" y="1217463"/>
              <a:ext cx="4996500" cy="16032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686" name="Google Shape;686;p67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687" name="Google Shape;687;p67"/>
          <p:cNvSpPr txBox="1"/>
          <p:nvPr/>
        </p:nvSpPr>
        <p:spPr>
          <a:xfrm>
            <a:off x="1696625" y="2281150"/>
            <a:ext cx="57486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49" lvl="0" marL="320399" rtl="0" algn="l">
              <a:spcBef>
                <a:spcPts val="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automatisierte Entscheidungen 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Art. 22 DSGVO: Entscheidungen mit rechtlicher Wirkung nicht allein durch KI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49" lvl="0" marL="320399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700"/>
              <a:buFont typeface="Asap"/>
              <a:buChar char="→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„Human in the loop“ → letzter Entscheidungsschritt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688" name="Google Shape;688;p67"/>
          <p:cNvSpPr txBox="1"/>
          <p:nvPr/>
        </p:nvSpPr>
        <p:spPr>
          <a:xfrm>
            <a:off x="1561350" y="1614850"/>
            <a:ext cx="492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Besonders sensibel:</a:t>
            </a:r>
            <a:endParaRPr b="1" sz="2000">
              <a:solidFill>
                <a:schemeClr val="accent5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689" name="Google Shape;689;p67"/>
          <p:cNvSpPr txBox="1"/>
          <p:nvPr/>
        </p:nvSpPr>
        <p:spPr>
          <a:xfrm>
            <a:off x="424400" y="165675"/>
            <a:ext cx="61035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Datenschutz und DSGVO</a:t>
            </a:r>
            <a:endParaRPr>
              <a:solidFill>
                <a:srgbClr val="A51B2A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4" name="Google Shape;694;p68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695" name="Google Shape;695;p68"/>
          <p:cNvSpPr txBox="1"/>
          <p:nvPr/>
        </p:nvSpPr>
        <p:spPr>
          <a:xfrm>
            <a:off x="424400" y="-206675"/>
            <a:ext cx="75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Weitere Herausforderungen beim KI-Einsatz</a:t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696" name="Google Shape;696;p68"/>
          <p:cNvSpPr/>
          <p:nvPr/>
        </p:nvSpPr>
        <p:spPr>
          <a:xfrm>
            <a:off x="535775" y="1104000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697" name="Google Shape;697;p68"/>
          <p:cNvSpPr/>
          <p:nvPr/>
        </p:nvSpPr>
        <p:spPr>
          <a:xfrm>
            <a:off x="535775" y="1643204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698" name="Google Shape;698;p68"/>
          <p:cNvSpPr/>
          <p:nvPr/>
        </p:nvSpPr>
        <p:spPr>
          <a:xfrm>
            <a:off x="535775" y="2182408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699" name="Google Shape;699;p68"/>
          <p:cNvSpPr/>
          <p:nvPr/>
        </p:nvSpPr>
        <p:spPr>
          <a:xfrm>
            <a:off x="535775" y="2721612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00" name="Google Shape;700;p68"/>
          <p:cNvSpPr/>
          <p:nvPr/>
        </p:nvSpPr>
        <p:spPr>
          <a:xfrm>
            <a:off x="535775" y="326081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01" name="Google Shape;701;p68"/>
          <p:cNvSpPr/>
          <p:nvPr/>
        </p:nvSpPr>
        <p:spPr>
          <a:xfrm>
            <a:off x="535775" y="380004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6</a:t>
            </a: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02" name="Google Shape;702;p68"/>
          <p:cNvSpPr/>
          <p:nvPr/>
        </p:nvSpPr>
        <p:spPr>
          <a:xfrm>
            <a:off x="535775" y="433926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7</a:t>
            </a: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703" name="Google Shape;703;p68" title="2025 NLQ KI-Kurs-M1.1-4V_D5c-V2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6175" y="41873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8" name="Google Shape;708;p69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09" name="Google Shape;709;p69"/>
          <p:cNvSpPr txBox="1"/>
          <p:nvPr/>
        </p:nvSpPr>
        <p:spPr>
          <a:xfrm>
            <a:off x="424400" y="-206675"/>
            <a:ext cx="75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Weitere Herausforderungen beim KI-Einsatz</a:t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10" name="Google Shape;710;p69"/>
          <p:cNvSpPr/>
          <p:nvPr/>
        </p:nvSpPr>
        <p:spPr>
          <a:xfrm>
            <a:off x="535775" y="1104000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11" name="Google Shape;711;p69"/>
          <p:cNvSpPr/>
          <p:nvPr/>
        </p:nvSpPr>
        <p:spPr>
          <a:xfrm>
            <a:off x="535775" y="1643204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12" name="Google Shape;712;p69"/>
          <p:cNvSpPr/>
          <p:nvPr/>
        </p:nvSpPr>
        <p:spPr>
          <a:xfrm>
            <a:off x="535775" y="2182408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13" name="Google Shape;713;p69"/>
          <p:cNvSpPr/>
          <p:nvPr/>
        </p:nvSpPr>
        <p:spPr>
          <a:xfrm>
            <a:off x="535775" y="2721612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14" name="Google Shape;714;p69"/>
          <p:cNvSpPr/>
          <p:nvPr/>
        </p:nvSpPr>
        <p:spPr>
          <a:xfrm>
            <a:off x="535775" y="326081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15" name="Google Shape;715;p69"/>
          <p:cNvSpPr/>
          <p:nvPr/>
        </p:nvSpPr>
        <p:spPr>
          <a:xfrm>
            <a:off x="535775" y="380004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6.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16" name="Google Shape;716;p69"/>
          <p:cNvSpPr/>
          <p:nvPr/>
        </p:nvSpPr>
        <p:spPr>
          <a:xfrm>
            <a:off x="535775" y="433926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7.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17" name="Google Shape;717;p69"/>
          <p:cNvSpPr/>
          <p:nvPr/>
        </p:nvSpPr>
        <p:spPr>
          <a:xfrm>
            <a:off x="1065950" y="1104000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Transparenz und Erklärbarkeit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2" name="Google Shape;722;p70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23" name="Google Shape;723;p70"/>
          <p:cNvSpPr txBox="1"/>
          <p:nvPr/>
        </p:nvSpPr>
        <p:spPr>
          <a:xfrm>
            <a:off x="424400" y="-206675"/>
            <a:ext cx="75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Weitere Herausforderungen beim KI-Einsatz</a:t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24" name="Google Shape;724;p70"/>
          <p:cNvSpPr/>
          <p:nvPr/>
        </p:nvSpPr>
        <p:spPr>
          <a:xfrm>
            <a:off x="535775" y="1104000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25" name="Google Shape;725;p70"/>
          <p:cNvSpPr/>
          <p:nvPr/>
        </p:nvSpPr>
        <p:spPr>
          <a:xfrm>
            <a:off x="535775" y="1643204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26" name="Google Shape;726;p70"/>
          <p:cNvSpPr/>
          <p:nvPr/>
        </p:nvSpPr>
        <p:spPr>
          <a:xfrm>
            <a:off x="535775" y="2182408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27" name="Google Shape;727;p70"/>
          <p:cNvSpPr/>
          <p:nvPr/>
        </p:nvSpPr>
        <p:spPr>
          <a:xfrm>
            <a:off x="535775" y="2721612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28" name="Google Shape;728;p70"/>
          <p:cNvSpPr/>
          <p:nvPr/>
        </p:nvSpPr>
        <p:spPr>
          <a:xfrm>
            <a:off x="535775" y="326081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29" name="Google Shape;729;p70"/>
          <p:cNvSpPr/>
          <p:nvPr/>
        </p:nvSpPr>
        <p:spPr>
          <a:xfrm>
            <a:off x="535775" y="380004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6.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30" name="Google Shape;730;p70"/>
          <p:cNvSpPr/>
          <p:nvPr/>
        </p:nvSpPr>
        <p:spPr>
          <a:xfrm>
            <a:off x="535775" y="433926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7.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31" name="Google Shape;731;p70"/>
          <p:cNvSpPr/>
          <p:nvPr/>
        </p:nvSpPr>
        <p:spPr>
          <a:xfrm>
            <a:off x="1065950" y="11040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Transparenz und Erklärbarkeit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32" name="Google Shape;732;p70"/>
          <p:cNvSpPr/>
          <p:nvPr/>
        </p:nvSpPr>
        <p:spPr>
          <a:xfrm>
            <a:off x="1065950" y="1643200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Fairness und Diskriminierungsfreiheit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7" name="Google Shape;737;p71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38" name="Google Shape;738;p71"/>
          <p:cNvSpPr txBox="1"/>
          <p:nvPr/>
        </p:nvSpPr>
        <p:spPr>
          <a:xfrm>
            <a:off x="424400" y="-206675"/>
            <a:ext cx="75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Weitere Herausforderungen beim KI-Einsatz</a:t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39" name="Google Shape;739;p71"/>
          <p:cNvSpPr/>
          <p:nvPr/>
        </p:nvSpPr>
        <p:spPr>
          <a:xfrm>
            <a:off x="535775" y="1104000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40" name="Google Shape;740;p71"/>
          <p:cNvSpPr/>
          <p:nvPr/>
        </p:nvSpPr>
        <p:spPr>
          <a:xfrm>
            <a:off x="535775" y="1643204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41" name="Google Shape;741;p71"/>
          <p:cNvSpPr/>
          <p:nvPr/>
        </p:nvSpPr>
        <p:spPr>
          <a:xfrm>
            <a:off x="535775" y="2182408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42" name="Google Shape;742;p71"/>
          <p:cNvSpPr/>
          <p:nvPr/>
        </p:nvSpPr>
        <p:spPr>
          <a:xfrm>
            <a:off x="535775" y="2721612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43" name="Google Shape;743;p71"/>
          <p:cNvSpPr/>
          <p:nvPr/>
        </p:nvSpPr>
        <p:spPr>
          <a:xfrm>
            <a:off x="535775" y="326081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44" name="Google Shape;744;p71"/>
          <p:cNvSpPr/>
          <p:nvPr/>
        </p:nvSpPr>
        <p:spPr>
          <a:xfrm>
            <a:off x="535775" y="380004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6.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45" name="Google Shape;745;p71"/>
          <p:cNvSpPr/>
          <p:nvPr/>
        </p:nvSpPr>
        <p:spPr>
          <a:xfrm>
            <a:off x="535775" y="433926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7.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46" name="Google Shape;746;p71"/>
          <p:cNvSpPr/>
          <p:nvPr/>
        </p:nvSpPr>
        <p:spPr>
          <a:xfrm>
            <a:off x="1065950" y="11040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Transparenz und Erklärbarkeit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47" name="Google Shape;747;p71"/>
          <p:cNvSpPr/>
          <p:nvPr/>
        </p:nvSpPr>
        <p:spPr>
          <a:xfrm>
            <a:off x="1065950" y="16432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Fairness und Diskriminierungsfreiheit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48" name="Google Shape;748;p71"/>
          <p:cNvSpPr/>
          <p:nvPr/>
        </p:nvSpPr>
        <p:spPr>
          <a:xfrm>
            <a:off x="1065950" y="2182400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Datenlage und Digitalisierung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3" name="Google Shape;753;p72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54" name="Google Shape;754;p72"/>
          <p:cNvSpPr txBox="1"/>
          <p:nvPr/>
        </p:nvSpPr>
        <p:spPr>
          <a:xfrm>
            <a:off x="424400" y="-206675"/>
            <a:ext cx="75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Weitere Herausforderungen beim KI-Einsatz</a:t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55" name="Google Shape;755;p72"/>
          <p:cNvSpPr/>
          <p:nvPr/>
        </p:nvSpPr>
        <p:spPr>
          <a:xfrm>
            <a:off x="535775" y="1104000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56" name="Google Shape;756;p72"/>
          <p:cNvSpPr/>
          <p:nvPr/>
        </p:nvSpPr>
        <p:spPr>
          <a:xfrm>
            <a:off x="535775" y="1643204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57" name="Google Shape;757;p72"/>
          <p:cNvSpPr/>
          <p:nvPr/>
        </p:nvSpPr>
        <p:spPr>
          <a:xfrm>
            <a:off x="535775" y="2182408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58" name="Google Shape;758;p72"/>
          <p:cNvSpPr/>
          <p:nvPr/>
        </p:nvSpPr>
        <p:spPr>
          <a:xfrm>
            <a:off x="535775" y="2721612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59" name="Google Shape;759;p72"/>
          <p:cNvSpPr/>
          <p:nvPr/>
        </p:nvSpPr>
        <p:spPr>
          <a:xfrm>
            <a:off x="535775" y="326081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60" name="Google Shape;760;p72"/>
          <p:cNvSpPr/>
          <p:nvPr/>
        </p:nvSpPr>
        <p:spPr>
          <a:xfrm>
            <a:off x="535775" y="380004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6.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61" name="Google Shape;761;p72"/>
          <p:cNvSpPr/>
          <p:nvPr/>
        </p:nvSpPr>
        <p:spPr>
          <a:xfrm>
            <a:off x="535775" y="433926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7.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62" name="Google Shape;762;p72"/>
          <p:cNvSpPr/>
          <p:nvPr/>
        </p:nvSpPr>
        <p:spPr>
          <a:xfrm>
            <a:off x="1065950" y="11040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Transparenz und Erklärbarkeit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63" name="Google Shape;763;p72"/>
          <p:cNvSpPr/>
          <p:nvPr/>
        </p:nvSpPr>
        <p:spPr>
          <a:xfrm>
            <a:off x="1065950" y="16432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Fairness und Diskriminierungsfreiheit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64" name="Google Shape;764;p72"/>
          <p:cNvSpPr/>
          <p:nvPr/>
        </p:nvSpPr>
        <p:spPr>
          <a:xfrm>
            <a:off x="1065950" y="21824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Datenlage und Digitalisierung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65" name="Google Shape;765;p72"/>
          <p:cNvSpPr/>
          <p:nvPr/>
        </p:nvSpPr>
        <p:spPr>
          <a:xfrm>
            <a:off x="1065950" y="2721600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Akzeptanz und Wandel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0" name="Google Shape;770;p73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71" name="Google Shape;771;p73"/>
          <p:cNvSpPr txBox="1"/>
          <p:nvPr/>
        </p:nvSpPr>
        <p:spPr>
          <a:xfrm>
            <a:off x="424400" y="-206675"/>
            <a:ext cx="75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Weitere Herausforderungen beim KI-Einsatz</a:t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72" name="Google Shape;772;p73"/>
          <p:cNvSpPr/>
          <p:nvPr/>
        </p:nvSpPr>
        <p:spPr>
          <a:xfrm>
            <a:off x="535775" y="1104000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73" name="Google Shape;773;p73"/>
          <p:cNvSpPr/>
          <p:nvPr/>
        </p:nvSpPr>
        <p:spPr>
          <a:xfrm>
            <a:off x="535775" y="1643204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74" name="Google Shape;774;p73"/>
          <p:cNvSpPr/>
          <p:nvPr/>
        </p:nvSpPr>
        <p:spPr>
          <a:xfrm>
            <a:off x="535775" y="2182408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75" name="Google Shape;775;p73"/>
          <p:cNvSpPr/>
          <p:nvPr/>
        </p:nvSpPr>
        <p:spPr>
          <a:xfrm>
            <a:off x="535775" y="2721612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76" name="Google Shape;776;p73"/>
          <p:cNvSpPr/>
          <p:nvPr/>
        </p:nvSpPr>
        <p:spPr>
          <a:xfrm>
            <a:off x="535775" y="3260816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77" name="Google Shape;777;p73"/>
          <p:cNvSpPr/>
          <p:nvPr/>
        </p:nvSpPr>
        <p:spPr>
          <a:xfrm>
            <a:off x="535775" y="380004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6.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78" name="Google Shape;778;p73"/>
          <p:cNvSpPr/>
          <p:nvPr/>
        </p:nvSpPr>
        <p:spPr>
          <a:xfrm>
            <a:off x="535775" y="433926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7.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79" name="Google Shape;779;p73"/>
          <p:cNvSpPr/>
          <p:nvPr/>
        </p:nvSpPr>
        <p:spPr>
          <a:xfrm>
            <a:off x="1065950" y="11040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Transparenz und Erklärbarkeit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80" name="Google Shape;780;p73"/>
          <p:cNvSpPr/>
          <p:nvPr/>
        </p:nvSpPr>
        <p:spPr>
          <a:xfrm>
            <a:off x="1065950" y="16432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Fairness und Diskriminierungsfreiheit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81" name="Google Shape;781;p73"/>
          <p:cNvSpPr/>
          <p:nvPr/>
        </p:nvSpPr>
        <p:spPr>
          <a:xfrm>
            <a:off x="1065950" y="21824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Datenlage und Digitalisierung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82" name="Google Shape;782;p73"/>
          <p:cNvSpPr/>
          <p:nvPr/>
        </p:nvSpPr>
        <p:spPr>
          <a:xfrm>
            <a:off x="1065950" y="27216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Akzeptanz und Wandel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83" name="Google Shape;783;p73"/>
          <p:cNvSpPr/>
          <p:nvPr/>
        </p:nvSpPr>
        <p:spPr>
          <a:xfrm>
            <a:off x="1065950" y="3260800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Kompetenzaufbau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8" name="Google Shape;788;p74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89" name="Google Shape;789;p74"/>
          <p:cNvSpPr txBox="1"/>
          <p:nvPr/>
        </p:nvSpPr>
        <p:spPr>
          <a:xfrm>
            <a:off x="424400" y="-206675"/>
            <a:ext cx="75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Weitere Herausforderungen beim KI-Einsatz</a:t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90" name="Google Shape;790;p74"/>
          <p:cNvSpPr/>
          <p:nvPr/>
        </p:nvSpPr>
        <p:spPr>
          <a:xfrm>
            <a:off x="535775" y="1104000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91" name="Google Shape;791;p74"/>
          <p:cNvSpPr/>
          <p:nvPr/>
        </p:nvSpPr>
        <p:spPr>
          <a:xfrm>
            <a:off x="535775" y="1643204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92" name="Google Shape;792;p74"/>
          <p:cNvSpPr/>
          <p:nvPr/>
        </p:nvSpPr>
        <p:spPr>
          <a:xfrm>
            <a:off x="535775" y="2182408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93" name="Google Shape;793;p74"/>
          <p:cNvSpPr/>
          <p:nvPr/>
        </p:nvSpPr>
        <p:spPr>
          <a:xfrm>
            <a:off x="535775" y="2721612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94" name="Google Shape;794;p74"/>
          <p:cNvSpPr/>
          <p:nvPr/>
        </p:nvSpPr>
        <p:spPr>
          <a:xfrm>
            <a:off x="535775" y="326081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95" name="Google Shape;795;p74"/>
          <p:cNvSpPr/>
          <p:nvPr/>
        </p:nvSpPr>
        <p:spPr>
          <a:xfrm>
            <a:off x="535775" y="3800041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6.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96" name="Google Shape;796;p74"/>
          <p:cNvSpPr/>
          <p:nvPr/>
        </p:nvSpPr>
        <p:spPr>
          <a:xfrm>
            <a:off x="535775" y="433926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7.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97" name="Google Shape;797;p74"/>
          <p:cNvSpPr/>
          <p:nvPr/>
        </p:nvSpPr>
        <p:spPr>
          <a:xfrm>
            <a:off x="1065950" y="11040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Transparenz und Erklärbarkeit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98" name="Google Shape;798;p74"/>
          <p:cNvSpPr/>
          <p:nvPr/>
        </p:nvSpPr>
        <p:spPr>
          <a:xfrm>
            <a:off x="1065950" y="16432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Fairness und Diskriminierungsfreiheit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799" name="Google Shape;799;p74"/>
          <p:cNvSpPr/>
          <p:nvPr/>
        </p:nvSpPr>
        <p:spPr>
          <a:xfrm>
            <a:off x="1065950" y="21824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Datenlage und Digitalisierung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00" name="Google Shape;800;p74"/>
          <p:cNvSpPr/>
          <p:nvPr/>
        </p:nvSpPr>
        <p:spPr>
          <a:xfrm>
            <a:off x="1065950" y="27216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Akzeptanz und Wandel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01" name="Google Shape;801;p74"/>
          <p:cNvSpPr/>
          <p:nvPr/>
        </p:nvSpPr>
        <p:spPr>
          <a:xfrm>
            <a:off x="1065950" y="32608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Kompetenzaufbau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02" name="Google Shape;802;p74"/>
          <p:cNvSpPr/>
          <p:nvPr/>
        </p:nvSpPr>
        <p:spPr>
          <a:xfrm>
            <a:off x="1065950" y="3800000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Technik und Sicherheit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7" name="Google Shape;807;p75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08" name="Google Shape;808;p75"/>
          <p:cNvSpPr txBox="1"/>
          <p:nvPr/>
        </p:nvSpPr>
        <p:spPr>
          <a:xfrm>
            <a:off x="424400" y="-206675"/>
            <a:ext cx="75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Weitere Herausforderungen beim KI-Einsatz</a:t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09" name="Google Shape;809;p75"/>
          <p:cNvSpPr/>
          <p:nvPr/>
        </p:nvSpPr>
        <p:spPr>
          <a:xfrm>
            <a:off x="535775" y="1104000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10" name="Google Shape;810;p75"/>
          <p:cNvSpPr/>
          <p:nvPr/>
        </p:nvSpPr>
        <p:spPr>
          <a:xfrm>
            <a:off x="535775" y="1643204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11" name="Google Shape;811;p75"/>
          <p:cNvSpPr/>
          <p:nvPr/>
        </p:nvSpPr>
        <p:spPr>
          <a:xfrm>
            <a:off x="535775" y="2182408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12" name="Google Shape;812;p75"/>
          <p:cNvSpPr/>
          <p:nvPr/>
        </p:nvSpPr>
        <p:spPr>
          <a:xfrm>
            <a:off x="535775" y="2721612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13" name="Google Shape;813;p75"/>
          <p:cNvSpPr/>
          <p:nvPr/>
        </p:nvSpPr>
        <p:spPr>
          <a:xfrm>
            <a:off x="535775" y="326081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14" name="Google Shape;814;p75"/>
          <p:cNvSpPr/>
          <p:nvPr/>
        </p:nvSpPr>
        <p:spPr>
          <a:xfrm>
            <a:off x="535775" y="380004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6.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15" name="Google Shape;815;p75"/>
          <p:cNvSpPr/>
          <p:nvPr/>
        </p:nvSpPr>
        <p:spPr>
          <a:xfrm>
            <a:off x="535775" y="4339266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7.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16" name="Google Shape;816;p75"/>
          <p:cNvSpPr/>
          <p:nvPr/>
        </p:nvSpPr>
        <p:spPr>
          <a:xfrm>
            <a:off x="1065950" y="11040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Transparenz und Erklärbarkeit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17" name="Google Shape;817;p75"/>
          <p:cNvSpPr/>
          <p:nvPr/>
        </p:nvSpPr>
        <p:spPr>
          <a:xfrm>
            <a:off x="1065950" y="16432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Fairness und Diskriminierungsfreiheit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18" name="Google Shape;818;p75"/>
          <p:cNvSpPr/>
          <p:nvPr/>
        </p:nvSpPr>
        <p:spPr>
          <a:xfrm>
            <a:off x="1065950" y="21824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Datenlage und Digitalisierung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19" name="Google Shape;819;p75"/>
          <p:cNvSpPr/>
          <p:nvPr/>
        </p:nvSpPr>
        <p:spPr>
          <a:xfrm>
            <a:off x="1065950" y="27216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Akzeptanz und Wandel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20" name="Google Shape;820;p75"/>
          <p:cNvSpPr/>
          <p:nvPr/>
        </p:nvSpPr>
        <p:spPr>
          <a:xfrm>
            <a:off x="1065950" y="32608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Kompetenzaufbau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21" name="Google Shape;821;p75"/>
          <p:cNvSpPr/>
          <p:nvPr/>
        </p:nvSpPr>
        <p:spPr>
          <a:xfrm>
            <a:off x="1065950" y="38000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Technik und Sicherheit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22" name="Google Shape;822;p75"/>
          <p:cNvSpPr/>
          <p:nvPr/>
        </p:nvSpPr>
        <p:spPr>
          <a:xfrm>
            <a:off x="1065950" y="4339200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Kos</a:t>
            </a: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</a:t>
            </a: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en und Nachhaltigkeit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7" name="Google Shape;827;p76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28" name="Google Shape;828;p76"/>
          <p:cNvSpPr txBox="1"/>
          <p:nvPr/>
        </p:nvSpPr>
        <p:spPr>
          <a:xfrm>
            <a:off x="424400" y="-206675"/>
            <a:ext cx="75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Weitere Herausforderungen beim KI-Einsatz</a:t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29" name="Google Shape;829;p76"/>
          <p:cNvSpPr/>
          <p:nvPr/>
        </p:nvSpPr>
        <p:spPr>
          <a:xfrm>
            <a:off x="535775" y="1104000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30" name="Google Shape;830;p76"/>
          <p:cNvSpPr/>
          <p:nvPr/>
        </p:nvSpPr>
        <p:spPr>
          <a:xfrm>
            <a:off x="535775" y="1643204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31" name="Google Shape;831;p76"/>
          <p:cNvSpPr/>
          <p:nvPr/>
        </p:nvSpPr>
        <p:spPr>
          <a:xfrm>
            <a:off x="535775" y="2182408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32" name="Google Shape;832;p76"/>
          <p:cNvSpPr/>
          <p:nvPr/>
        </p:nvSpPr>
        <p:spPr>
          <a:xfrm>
            <a:off x="535775" y="2721612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33" name="Google Shape;833;p76"/>
          <p:cNvSpPr/>
          <p:nvPr/>
        </p:nvSpPr>
        <p:spPr>
          <a:xfrm>
            <a:off x="535775" y="326081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34" name="Google Shape;834;p76"/>
          <p:cNvSpPr/>
          <p:nvPr/>
        </p:nvSpPr>
        <p:spPr>
          <a:xfrm>
            <a:off x="535775" y="380004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6.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35" name="Google Shape;835;p76"/>
          <p:cNvSpPr/>
          <p:nvPr/>
        </p:nvSpPr>
        <p:spPr>
          <a:xfrm>
            <a:off x="535775" y="4339266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7.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36" name="Google Shape;836;p76"/>
          <p:cNvSpPr/>
          <p:nvPr/>
        </p:nvSpPr>
        <p:spPr>
          <a:xfrm>
            <a:off x="1065950" y="11040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Transparenz und Erklärbarkeit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37" name="Google Shape;837;p76"/>
          <p:cNvSpPr/>
          <p:nvPr/>
        </p:nvSpPr>
        <p:spPr>
          <a:xfrm>
            <a:off x="1065950" y="16432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Fairness und Diskriminierungsfreiheit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38" name="Google Shape;838;p76"/>
          <p:cNvSpPr/>
          <p:nvPr/>
        </p:nvSpPr>
        <p:spPr>
          <a:xfrm>
            <a:off x="1065950" y="21824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Datenlage und Digitalisierung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39" name="Google Shape;839;p76"/>
          <p:cNvSpPr/>
          <p:nvPr/>
        </p:nvSpPr>
        <p:spPr>
          <a:xfrm>
            <a:off x="1065950" y="27216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Akzeptanz und Wandel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40" name="Google Shape;840;p76"/>
          <p:cNvSpPr/>
          <p:nvPr/>
        </p:nvSpPr>
        <p:spPr>
          <a:xfrm>
            <a:off x="1065950" y="32608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Kompetenzaufbau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41" name="Google Shape;841;p76"/>
          <p:cNvSpPr/>
          <p:nvPr/>
        </p:nvSpPr>
        <p:spPr>
          <a:xfrm>
            <a:off x="1065950" y="38000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Technik und Sicherheit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42" name="Google Shape;842;p76"/>
          <p:cNvSpPr/>
          <p:nvPr/>
        </p:nvSpPr>
        <p:spPr>
          <a:xfrm>
            <a:off x="1065950" y="4339200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Kosten und Nachhaltigkeit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843" name="Google Shape;843;p76"/>
          <p:cNvGrpSpPr/>
          <p:nvPr/>
        </p:nvGrpSpPr>
        <p:grpSpPr>
          <a:xfrm>
            <a:off x="4418225" y="1806651"/>
            <a:ext cx="3800838" cy="2314119"/>
            <a:chOff x="2073680" y="783362"/>
            <a:chExt cx="4996500" cy="1204643"/>
          </a:xfrm>
        </p:grpSpPr>
        <p:sp>
          <p:nvSpPr>
            <p:cNvPr id="844" name="Google Shape;844;p76"/>
            <p:cNvSpPr/>
            <p:nvPr/>
          </p:nvSpPr>
          <p:spPr>
            <a:xfrm>
              <a:off x="2073680" y="1008505"/>
              <a:ext cx="4996500" cy="979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845" name="Google Shape;845;p76"/>
            <p:cNvSpPr txBox="1"/>
            <p:nvPr/>
          </p:nvSpPr>
          <p:spPr>
            <a:xfrm>
              <a:off x="2073680" y="783362"/>
              <a:ext cx="4995900" cy="2163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 </a:t>
              </a:r>
              <a:endParaRPr b="1" i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846" name="Google Shape;846;p76"/>
          <p:cNvSpPr txBox="1"/>
          <p:nvPr/>
        </p:nvSpPr>
        <p:spPr>
          <a:xfrm>
            <a:off x="4418225" y="2345850"/>
            <a:ext cx="36795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78899" lvl="0" marL="320399" rtl="0" algn="l">
              <a:spcBef>
                <a:spcPts val="0"/>
              </a:spcBef>
              <a:spcAft>
                <a:spcPts val="0"/>
              </a:spcAft>
              <a:buSzPts val="1400"/>
              <a:buFont typeface="Asap"/>
              <a:buChar char="●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rechtliche und ethische Leitplanken beachten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  <a:p>
            <a:pPr indent="-178899" lvl="0" marL="320399" rtl="0" algn="l">
              <a:spcBef>
                <a:spcPts val="1000"/>
              </a:spcBef>
              <a:spcAft>
                <a:spcPts val="0"/>
              </a:spcAft>
              <a:buSzPts val="1400"/>
              <a:buFont typeface="Asap"/>
              <a:buChar char="●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EU AI Act und DSGVO geben rechtliche Orientierung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  <a:p>
            <a:pPr indent="-178899" lvl="0" marL="320399" rtl="0" algn="l">
              <a:spcBef>
                <a:spcPts val="1000"/>
              </a:spcBef>
              <a:spcAft>
                <a:spcPts val="1000"/>
              </a:spcAft>
              <a:buSzPts val="1400"/>
              <a:buFont typeface="Asap"/>
              <a:buChar char="●"/>
            </a:pPr>
            <a:r>
              <a:rPr lang="de">
                <a:latin typeface="Asap Medium"/>
                <a:ea typeface="Asap Medium"/>
                <a:cs typeface="Asap Medium"/>
                <a:sym typeface="Asap Medium"/>
              </a:rPr>
              <a:t>wissen, was möglich, sinnvoll und erlaubt ist!</a:t>
            </a:r>
            <a:endParaRPr>
              <a:latin typeface="Asap Medium"/>
              <a:ea typeface="Asap Medium"/>
              <a:cs typeface="Asap Medium"/>
              <a:sym typeface="Asap Medium"/>
            </a:endParaRPr>
          </a:p>
        </p:txBody>
      </p:sp>
      <p:sp>
        <p:nvSpPr>
          <p:cNvPr id="847" name="Google Shape;847;p76"/>
          <p:cNvSpPr txBox="1"/>
          <p:nvPr/>
        </p:nvSpPr>
        <p:spPr>
          <a:xfrm>
            <a:off x="4481175" y="1801238"/>
            <a:ext cx="3526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Fazit</a:t>
            </a:r>
            <a:endParaRPr sz="1500"/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23"/>
          <p:cNvCxnSpPr/>
          <p:nvPr/>
        </p:nvCxnSpPr>
        <p:spPr>
          <a:xfrm>
            <a:off x="-1907650" y="7161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17" name="Google Shape;117;p23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Warum ist das Thema wichtig?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118" name="Google Shape;118;p23"/>
          <p:cNvGrpSpPr/>
          <p:nvPr/>
        </p:nvGrpSpPr>
        <p:grpSpPr>
          <a:xfrm>
            <a:off x="1471487" y="1866255"/>
            <a:ext cx="6201020" cy="1410990"/>
            <a:chOff x="2073675" y="783366"/>
            <a:chExt cx="4996793" cy="1379401"/>
          </a:xfrm>
        </p:grpSpPr>
        <p:sp>
          <p:nvSpPr>
            <p:cNvPr id="119" name="Google Shape;119;p23"/>
            <p:cNvSpPr/>
            <p:nvPr/>
          </p:nvSpPr>
          <p:spPr>
            <a:xfrm>
              <a:off x="2073968" y="1217467"/>
              <a:ext cx="4996500" cy="9453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20" name="Google Shape;120;p23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2.  Personalumbruch in der Verwaltung</a:t>
              </a:r>
              <a:endParaRPr b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121" name="Google Shape;121;p23"/>
          <p:cNvSpPr txBox="1"/>
          <p:nvPr/>
        </p:nvSpPr>
        <p:spPr>
          <a:xfrm>
            <a:off x="1696613" y="2660563"/>
            <a:ext cx="4699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700"/>
              <a:buFont typeface="Asap"/>
              <a:buChar char="→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 entlastet und sichert Qualität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2" name="Google Shape;852;p77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53" name="Google Shape;853;p77"/>
          <p:cNvSpPr txBox="1"/>
          <p:nvPr/>
        </p:nvSpPr>
        <p:spPr>
          <a:xfrm>
            <a:off x="424400" y="-206675"/>
            <a:ext cx="75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Fazit &amp; Handlungsempfehlungen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54" name="Google Shape;854;p77"/>
          <p:cNvSpPr/>
          <p:nvPr/>
        </p:nvSpPr>
        <p:spPr>
          <a:xfrm>
            <a:off x="2245950" y="1925250"/>
            <a:ext cx="4652100" cy="1293000"/>
          </a:xfrm>
          <a:prstGeom prst="rect">
            <a:avLst/>
          </a:prstGeom>
          <a:solidFill>
            <a:srgbClr val="A51B2A">
              <a:alpha val="1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5" name="Google Shape;855;p77"/>
          <p:cNvSpPr txBox="1"/>
          <p:nvPr/>
        </p:nvSpPr>
        <p:spPr>
          <a:xfrm>
            <a:off x="1615650" y="2010450"/>
            <a:ext cx="5912700" cy="10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7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 unterstützt – der Mensch </a:t>
            </a:r>
            <a:br>
              <a:rPr b="1" lang="de" sz="27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 sz="27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bleibt verantwortlich</a:t>
            </a:r>
            <a:endParaRPr b="1" sz="27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856" name="Google Shape;856;p77" title="ElevenLabs_2025-05-19T09_00_20_Bill_pre_sp107_s50_sb75_se0_b_m2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7025" y="154700"/>
            <a:ext cx="457200" cy="457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7" name="Google Shape;857;p77"/>
          <p:cNvGrpSpPr/>
          <p:nvPr/>
        </p:nvGrpSpPr>
        <p:grpSpPr>
          <a:xfrm rot="2128304">
            <a:off x="-58589" y="2774049"/>
            <a:ext cx="3230417" cy="2974444"/>
            <a:chOff x="1648713" y="2169050"/>
            <a:chExt cx="3230424" cy="2974451"/>
          </a:xfrm>
        </p:grpSpPr>
        <p:pic>
          <p:nvPicPr>
            <p:cNvPr id="858" name="Google Shape;858;p7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648713" y="2835550"/>
              <a:ext cx="2307950" cy="2307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9" name="Google Shape;859;p7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01863" y="2169050"/>
              <a:ext cx="3077275" cy="23079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4" name="Google Shape;864;p78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65" name="Google Shape;865;p78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Fazit &amp; Handlungsempfehlungen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66" name="Google Shape;866;p78"/>
          <p:cNvSpPr/>
          <p:nvPr/>
        </p:nvSpPr>
        <p:spPr>
          <a:xfrm>
            <a:off x="535775" y="1938475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67" name="Google Shape;867;p78"/>
          <p:cNvSpPr/>
          <p:nvPr/>
        </p:nvSpPr>
        <p:spPr>
          <a:xfrm>
            <a:off x="535775" y="2477679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68" name="Google Shape;868;p78"/>
          <p:cNvSpPr/>
          <p:nvPr/>
        </p:nvSpPr>
        <p:spPr>
          <a:xfrm>
            <a:off x="535775" y="3016883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69" name="Google Shape;869;p78"/>
          <p:cNvSpPr/>
          <p:nvPr/>
        </p:nvSpPr>
        <p:spPr>
          <a:xfrm>
            <a:off x="535775" y="3556087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70" name="Google Shape;870;p78"/>
          <p:cNvSpPr/>
          <p:nvPr/>
        </p:nvSpPr>
        <p:spPr>
          <a:xfrm>
            <a:off x="535775" y="409529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71" name="Google Shape;871;p78"/>
          <p:cNvSpPr txBox="1"/>
          <p:nvPr/>
        </p:nvSpPr>
        <p:spPr>
          <a:xfrm>
            <a:off x="424400" y="1202950"/>
            <a:ext cx="756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latin typeface="Asap"/>
                <a:ea typeface="Asap"/>
                <a:cs typeface="Asap"/>
                <a:sym typeface="Asap"/>
              </a:rPr>
              <a:t>Fünf Empfehlungen für den Einstieg:</a:t>
            </a:r>
            <a:endParaRPr b="1" sz="2000"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6" name="Google Shape;876;p79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77" name="Google Shape;877;p79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Fazit &amp; Handlungsempfehlungen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78" name="Google Shape;878;p79"/>
          <p:cNvSpPr/>
          <p:nvPr/>
        </p:nvSpPr>
        <p:spPr>
          <a:xfrm>
            <a:off x="535775" y="1938475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79" name="Google Shape;879;p79"/>
          <p:cNvSpPr/>
          <p:nvPr/>
        </p:nvSpPr>
        <p:spPr>
          <a:xfrm>
            <a:off x="535775" y="2477679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80" name="Google Shape;880;p79"/>
          <p:cNvSpPr/>
          <p:nvPr/>
        </p:nvSpPr>
        <p:spPr>
          <a:xfrm>
            <a:off x="535775" y="3016883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81" name="Google Shape;881;p79"/>
          <p:cNvSpPr/>
          <p:nvPr/>
        </p:nvSpPr>
        <p:spPr>
          <a:xfrm>
            <a:off x="535775" y="3556087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82" name="Google Shape;882;p79"/>
          <p:cNvSpPr/>
          <p:nvPr/>
        </p:nvSpPr>
        <p:spPr>
          <a:xfrm>
            <a:off x="535775" y="409529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83" name="Google Shape;883;p79"/>
          <p:cNvSpPr txBox="1"/>
          <p:nvPr/>
        </p:nvSpPr>
        <p:spPr>
          <a:xfrm>
            <a:off x="424400" y="1202950"/>
            <a:ext cx="756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latin typeface="Asap"/>
                <a:ea typeface="Asap"/>
                <a:cs typeface="Asap"/>
                <a:sym typeface="Asap"/>
              </a:rPr>
              <a:t>Fünf Empfehlungen für den Einstieg:</a:t>
            </a:r>
            <a:endParaRPr b="1" sz="20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84" name="Google Shape;884;p79"/>
          <p:cNvSpPr/>
          <p:nvPr/>
        </p:nvSpPr>
        <p:spPr>
          <a:xfrm>
            <a:off x="1065950" y="1938475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informieren &amp; weiterbilden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9" name="Google Shape;889;p80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90" name="Google Shape;890;p80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Fazit &amp; Handlungsempfehlungen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91" name="Google Shape;891;p80"/>
          <p:cNvSpPr/>
          <p:nvPr/>
        </p:nvSpPr>
        <p:spPr>
          <a:xfrm>
            <a:off x="535775" y="1938475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92" name="Google Shape;892;p80"/>
          <p:cNvSpPr/>
          <p:nvPr/>
        </p:nvSpPr>
        <p:spPr>
          <a:xfrm>
            <a:off x="535775" y="2477679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93" name="Google Shape;893;p80"/>
          <p:cNvSpPr/>
          <p:nvPr/>
        </p:nvSpPr>
        <p:spPr>
          <a:xfrm>
            <a:off x="535775" y="3016883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94" name="Google Shape;894;p80"/>
          <p:cNvSpPr/>
          <p:nvPr/>
        </p:nvSpPr>
        <p:spPr>
          <a:xfrm>
            <a:off x="535775" y="3556087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95" name="Google Shape;895;p80"/>
          <p:cNvSpPr/>
          <p:nvPr/>
        </p:nvSpPr>
        <p:spPr>
          <a:xfrm>
            <a:off x="535775" y="409529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96" name="Google Shape;896;p80"/>
          <p:cNvSpPr txBox="1"/>
          <p:nvPr/>
        </p:nvSpPr>
        <p:spPr>
          <a:xfrm>
            <a:off x="424400" y="1202950"/>
            <a:ext cx="756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latin typeface="Asap"/>
                <a:ea typeface="Asap"/>
                <a:cs typeface="Asap"/>
                <a:sym typeface="Asap"/>
              </a:rPr>
              <a:t>Fünf Empfehlungen für den Einstieg:</a:t>
            </a:r>
            <a:endParaRPr b="1" sz="20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97" name="Google Shape;897;p80"/>
          <p:cNvSpPr/>
          <p:nvPr/>
        </p:nvSpPr>
        <p:spPr>
          <a:xfrm>
            <a:off x="1065950" y="1938475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informieren &amp; weiterbilden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98" name="Google Shape;898;p80"/>
          <p:cNvSpPr/>
          <p:nvPr/>
        </p:nvSpPr>
        <p:spPr>
          <a:xfrm>
            <a:off x="1065950" y="2477675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klein anfangen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3" name="Google Shape;903;p81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04" name="Google Shape;904;p81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Fazit &amp; Handlungsempfehlungen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05" name="Google Shape;905;p81"/>
          <p:cNvSpPr/>
          <p:nvPr/>
        </p:nvSpPr>
        <p:spPr>
          <a:xfrm>
            <a:off x="535775" y="1938475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06" name="Google Shape;906;p81"/>
          <p:cNvSpPr/>
          <p:nvPr/>
        </p:nvSpPr>
        <p:spPr>
          <a:xfrm>
            <a:off x="535775" y="2477679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07" name="Google Shape;907;p81"/>
          <p:cNvSpPr/>
          <p:nvPr/>
        </p:nvSpPr>
        <p:spPr>
          <a:xfrm>
            <a:off x="535775" y="3016883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08" name="Google Shape;908;p81"/>
          <p:cNvSpPr/>
          <p:nvPr/>
        </p:nvSpPr>
        <p:spPr>
          <a:xfrm>
            <a:off x="535775" y="3556087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09" name="Google Shape;909;p81"/>
          <p:cNvSpPr/>
          <p:nvPr/>
        </p:nvSpPr>
        <p:spPr>
          <a:xfrm>
            <a:off x="535775" y="409529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10" name="Google Shape;910;p81"/>
          <p:cNvSpPr txBox="1"/>
          <p:nvPr/>
        </p:nvSpPr>
        <p:spPr>
          <a:xfrm>
            <a:off x="424400" y="1202950"/>
            <a:ext cx="756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latin typeface="Asap"/>
                <a:ea typeface="Asap"/>
                <a:cs typeface="Asap"/>
                <a:sym typeface="Asap"/>
              </a:rPr>
              <a:t>Fünf Empfehlungen für den Einstieg:</a:t>
            </a:r>
            <a:endParaRPr b="1" sz="20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11" name="Google Shape;911;p81"/>
          <p:cNvSpPr/>
          <p:nvPr/>
        </p:nvSpPr>
        <p:spPr>
          <a:xfrm>
            <a:off x="1065950" y="1938475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informieren &amp; weiterbilden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12" name="Google Shape;912;p81"/>
          <p:cNvSpPr/>
          <p:nvPr/>
        </p:nvSpPr>
        <p:spPr>
          <a:xfrm>
            <a:off x="1065950" y="2477675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klein anfangen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13" name="Google Shape;913;p81"/>
          <p:cNvSpPr/>
          <p:nvPr/>
        </p:nvSpPr>
        <p:spPr>
          <a:xfrm>
            <a:off x="1065950" y="3016875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Thema aktiv einbringen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8" name="Google Shape;918;p82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19" name="Google Shape;919;p82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Fazit &amp; Handlungsempfehlungen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20" name="Google Shape;920;p82"/>
          <p:cNvSpPr/>
          <p:nvPr/>
        </p:nvSpPr>
        <p:spPr>
          <a:xfrm>
            <a:off x="535775" y="1938475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21" name="Google Shape;921;p82"/>
          <p:cNvSpPr/>
          <p:nvPr/>
        </p:nvSpPr>
        <p:spPr>
          <a:xfrm>
            <a:off x="535775" y="2477679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22" name="Google Shape;922;p82"/>
          <p:cNvSpPr/>
          <p:nvPr/>
        </p:nvSpPr>
        <p:spPr>
          <a:xfrm>
            <a:off x="535775" y="3016883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23" name="Google Shape;923;p82"/>
          <p:cNvSpPr/>
          <p:nvPr/>
        </p:nvSpPr>
        <p:spPr>
          <a:xfrm>
            <a:off x="535775" y="3556087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24" name="Google Shape;924;p82"/>
          <p:cNvSpPr/>
          <p:nvPr/>
        </p:nvSpPr>
        <p:spPr>
          <a:xfrm>
            <a:off x="535775" y="4095291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25" name="Google Shape;925;p82"/>
          <p:cNvSpPr txBox="1"/>
          <p:nvPr/>
        </p:nvSpPr>
        <p:spPr>
          <a:xfrm>
            <a:off x="424400" y="1202950"/>
            <a:ext cx="756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latin typeface="Asap"/>
                <a:ea typeface="Asap"/>
                <a:cs typeface="Asap"/>
                <a:sym typeface="Asap"/>
              </a:rPr>
              <a:t>Fünf Empfehlungen für den Einstieg:</a:t>
            </a:r>
            <a:endParaRPr b="1" sz="20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26" name="Google Shape;926;p82"/>
          <p:cNvSpPr/>
          <p:nvPr/>
        </p:nvSpPr>
        <p:spPr>
          <a:xfrm>
            <a:off x="1065950" y="1938475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informieren &amp; weiterbilden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27" name="Google Shape;927;p82"/>
          <p:cNvSpPr/>
          <p:nvPr/>
        </p:nvSpPr>
        <p:spPr>
          <a:xfrm>
            <a:off x="1065950" y="2477675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klein anfangen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28" name="Google Shape;928;p82"/>
          <p:cNvSpPr/>
          <p:nvPr/>
        </p:nvSpPr>
        <p:spPr>
          <a:xfrm>
            <a:off x="1065950" y="3016875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Thema aktiv einbringen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29" name="Google Shape;929;p82"/>
          <p:cNvSpPr/>
          <p:nvPr/>
        </p:nvSpPr>
        <p:spPr>
          <a:xfrm>
            <a:off x="1065950" y="3556075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auf Datenqualität achten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4" name="Google Shape;934;p83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35" name="Google Shape;935;p83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Fazit &amp; Handlungsempfehlungen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36" name="Google Shape;936;p83"/>
          <p:cNvSpPr/>
          <p:nvPr/>
        </p:nvSpPr>
        <p:spPr>
          <a:xfrm>
            <a:off x="535775" y="1938475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37" name="Google Shape;937;p83"/>
          <p:cNvSpPr/>
          <p:nvPr/>
        </p:nvSpPr>
        <p:spPr>
          <a:xfrm>
            <a:off x="535775" y="2477679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38" name="Google Shape;938;p83"/>
          <p:cNvSpPr/>
          <p:nvPr/>
        </p:nvSpPr>
        <p:spPr>
          <a:xfrm>
            <a:off x="535775" y="3016883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39" name="Google Shape;939;p83"/>
          <p:cNvSpPr/>
          <p:nvPr/>
        </p:nvSpPr>
        <p:spPr>
          <a:xfrm>
            <a:off x="535775" y="3556087"/>
            <a:ext cx="3402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40" name="Google Shape;940;p83"/>
          <p:cNvSpPr/>
          <p:nvPr/>
        </p:nvSpPr>
        <p:spPr>
          <a:xfrm>
            <a:off x="535775" y="4095291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41" name="Google Shape;941;p83"/>
          <p:cNvSpPr txBox="1"/>
          <p:nvPr/>
        </p:nvSpPr>
        <p:spPr>
          <a:xfrm>
            <a:off x="424400" y="1202950"/>
            <a:ext cx="756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latin typeface="Asap"/>
                <a:ea typeface="Asap"/>
                <a:cs typeface="Asap"/>
                <a:sym typeface="Asap"/>
              </a:rPr>
              <a:t>Fünf Empfehlungen für den Einstieg:</a:t>
            </a:r>
            <a:endParaRPr b="1" sz="20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42" name="Google Shape;942;p83"/>
          <p:cNvSpPr/>
          <p:nvPr/>
        </p:nvSpPr>
        <p:spPr>
          <a:xfrm>
            <a:off x="1065950" y="1938475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informieren &amp; weiterbilden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43" name="Google Shape;943;p83"/>
          <p:cNvSpPr/>
          <p:nvPr/>
        </p:nvSpPr>
        <p:spPr>
          <a:xfrm>
            <a:off x="1065950" y="2477675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klein anfangen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44" name="Google Shape;944;p83"/>
          <p:cNvSpPr/>
          <p:nvPr/>
        </p:nvSpPr>
        <p:spPr>
          <a:xfrm>
            <a:off x="1065950" y="3016875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Thema aktiv einbringen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45" name="Google Shape;945;p83"/>
          <p:cNvSpPr/>
          <p:nvPr/>
        </p:nvSpPr>
        <p:spPr>
          <a:xfrm>
            <a:off x="1065950" y="3556075"/>
            <a:ext cx="3162300" cy="4047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auf Datenqualität achten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46" name="Google Shape;946;p83"/>
          <p:cNvSpPr/>
          <p:nvPr/>
        </p:nvSpPr>
        <p:spPr>
          <a:xfrm>
            <a:off x="1065950" y="4095275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offen bleiben für Veränderungen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1" name="Google Shape;951;p84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52" name="Google Shape;952;p84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Fazit &amp; Handlungsempfehlungen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53" name="Google Shape;953;p84"/>
          <p:cNvSpPr/>
          <p:nvPr/>
        </p:nvSpPr>
        <p:spPr>
          <a:xfrm>
            <a:off x="535775" y="1938475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1.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54" name="Google Shape;954;p84"/>
          <p:cNvSpPr/>
          <p:nvPr/>
        </p:nvSpPr>
        <p:spPr>
          <a:xfrm>
            <a:off x="535775" y="2477679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2.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55" name="Google Shape;955;p84"/>
          <p:cNvSpPr/>
          <p:nvPr/>
        </p:nvSpPr>
        <p:spPr>
          <a:xfrm>
            <a:off x="535775" y="3016883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3.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56" name="Google Shape;956;p84"/>
          <p:cNvSpPr/>
          <p:nvPr/>
        </p:nvSpPr>
        <p:spPr>
          <a:xfrm>
            <a:off x="535775" y="3556087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4.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57" name="Google Shape;957;p84"/>
          <p:cNvSpPr/>
          <p:nvPr/>
        </p:nvSpPr>
        <p:spPr>
          <a:xfrm>
            <a:off x="535775" y="4095291"/>
            <a:ext cx="3402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5.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58" name="Google Shape;958;p84"/>
          <p:cNvSpPr txBox="1"/>
          <p:nvPr/>
        </p:nvSpPr>
        <p:spPr>
          <a:xfrm>
            <a:off x="424400" y="1202950"/>
            <a:ext cx="756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latin typeface="Asap"/>
                <a:ea typeface="Asap"/>
                <a:cs typeface="Asap"/>
                <a:sym typeface="Asap"/>
              </a:rPr>
              <a:t>Fünf Empfehlungen für den Einstieg:</a:t>
            </a:r>
            <a:endParaRPr b="1" sz="20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59" name="Google Shape;959;p84"/>
          <p:cNvSpPr/>
          <p:nvPr/>
        </p:nvSpPr>
        <p:spPr>
          <a:xfrm>
            <a:off x="1065950" y="1938475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informieren &amp; weiterbilden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60" name="Google Shape;960;p84"/>
          <p:cNvSpPr/>
          <p:nvPr/>
        </p:nvSpPr>
        <p:spPr>
          <a:xfrm>
            <a:off x="1065950" y="2477675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klein anfangen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61" name="Google Shape;961;p84"/>
          <p:cNvSpPr/>
          <p:nvPr/>
        </p:nvSpPr>
        <p:spPr>
          <a:xfrm>
            <a:off x="1065950" y="3016875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Thema aktiv einbringen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62" name="Google Shape;962;p84"/>
          <p:cNvSpPr/>
          <p:nvPr/>
        </p:nvSpPr>
        <p:spPr>
          <a:xfrm>
            <a:off x="1065950" y="3556075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auf Datenqualität achten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63" name="Google Shape;963;p84"/>
          <p:cNvSpPr/>
          <p:nvPr/>
        </p:nvSpPr>
        <p:spPr>
          <a:xfrm>
            <a:off x="1065950" y="4095275"/>
            <a:ext cx="3162300" cy="4047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offen bleiben für Veränderungen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964" name="Google Shape;964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487485" y="2854375"/>
            <a:ext cx="701675" cy="701700"/>
          </a:xfrm>
          <a:prstGeom prst="rect">
            <a:avLst/>
          </a:prstGeom>
          <a:noFill/>
          <a:ln>
            <a:noFill/>
          </a:ln>
        </p:spPr>
      </p:pic>
      <p:sp>
        <p:nvSpPr>
          <p:cNvPr id="965" name="Google Shape;965;p84"/>
          <p:cNvSpPr/>
          <p:nvPr/>
        </p:nvSpPr>
        <p:spPr>
          <a:xfrm>
            <a:off x="5420275" y="2854400"/>
            <a:ext cx="2859600" cy="555600"/>
          </a:xfrm>
          <a:prstGeom prst="rect">
            <a:avLst/>
          </a:prstGeom>
          <a:solidFill>
            <a:srgbClr val="A51B2A">
              <a:alpha val="1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6" name="Google Shape;966;p84"/>
          <p:cNvSpPr txBox="1"/>
          <p:nvPr/>
        </p:nvSpPr>
        <p:spPr>
          <a:xfrm>
            <a:off x="5448400" y="2924450"/>
            <a:ext cx="276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Wandel aktiv mitgestalten</a:t>
            </a:r>
            <a:endParaRPr b="1" sz="15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1" name="Google Shape;971;p85"/>
          <p:cNvGrpSpPr/>
          <p:nvPr/>
        </p:nvGrpSpPr>
        <p:grpSpPr>
          <a:xfrm>
            <a:off x="530500" y="1120575"/>
            <a:ext cx="8166300" cy="2780700"/>
            <a:chOff x="530500" y="3549375"/>
            <a:chExt cx="8166300" cy="2780700"/>
          </a:xfrm>
        </p:grpSpPr>
        <p:sp>
          <p:nvSpPr>
            <p:cNvPr id="972" name="Google Shape;972;p85"/>
            <p:cNvSpPr/>
            <p:nvPr/>
          </p:nvSpPr>
          <p:spPr>
            <a:xfrm>
              <a:off x="530500" y="3549375"/>
              <a:ext cx="8166300" cy="2780700"/>
            </a:xfrm>
            <a:prstGeom prst="rect">
              <a:avLst/>
            </a:prstGeom>
            <a:solidFill>
              <a:srgbClr val="A51B2A">
                <a:alpha val="16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85"/>
            <p:cNvSpPr/>
            <p:nvPr/>
          </p:nvSpPr>
          <p:spPr>
            <a:xfrm>
              <a:off x="702675" y="3714750"/>
              <a:ext cx="343500" cy="343500"/>
            </a:xfrm>
            <a:prstGeom prst="ellipse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85"/>
            <p:cNvSpPr txBox="1"/>
            <p:nvPr/>
          </p:nvSpPr>
          <p:spPr>
            <a:xfrm>
              <a:off x="738225" y="3632550"/>
              <a:ext cx="2724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100">
                  <a:solidFill>
                    <a:schemeClr val="accent6"/>
                  </a:solidFill>
                  <a:latin typeface="Calibri"/>
                  <a:ea typeface="Calibri"/>
                  <a:cs typeface="Calibri"/>
                  <a:sym typeface="Calibri"/>
                </a:rPr>
                <a:t>!</a:t>
              </a:r>
              <a:endParaRPr b="1" sz="21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85"/>
            <p:cNvSpPr txBox="1"/>
            <p:nvPr/>
          </p:nvSpPr>
          <p:spPr>
            <a:xfrm>
              <a:off x="1088575" y="3666975"/>
              <a:ext cx="6569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de" sz="1800">
                  <a:solidFill>
                    <a:srgbClr val="A51B2A"/>
                  </a:solidFill>
                  <a:latin typeface="Asap"/>
                  <a:ea typeface="Asap"/>
                  <a:cs typeface="Asap"/>
                  <a:sym typeface="Asap"/>
                </a:rPr>
                <a:t>Achtung!</a:t>
              </a:r>
              <a:endParaRPr i="1" sz="1800">
                <a:solidFill>
                  <a:srgbClr val="191919"/>
                </a:solidFill>
                <a:latin typeface="Asap SemiBold"/>
                <a:ea typeface="Asap SemiBold"/>
                <a:cs typeface="Asap SemiBold"/>
                <a:sym typeface="Asap SemiBold"/>
              </a:endParaRPr>
            </a:p>
          </p:txBody>
        </p:sp>
      </p:grpSp>
      <p:sp>
        <p:nvSpPr>
          <p:cNvPr id="976" name="Google Shape;976;p85"/>
          <p:cNvSpPr txBox="1"/>
          <p:nvPr/>
        </p:nvSpPr>
        <p:spPr>
          <a:xfrm>
            <a:off x="1071550" y="1577300"/>
            <a:ext cx="71904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04301" lvl="0" marL="360000" rtl="0" algn="l">
              <a:spcBef>
                <a:spcPts val="0"/>
              </a:spcBef>
              <a:spcAft>
                <a:spcPts val="0"/>
              </a:spcAft>
              <a:buSzPts val="1800"/>
              <a:buFont typeface="Asap Medium"/>
              <a:buChar char="●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Dieses Lernangebot ist nicht rechtsverbindlich</a:t>
            </a:r>
            <a:endParaRPr i="1" sz="1800">
              <a:latin typeface="Asap Medium"/>
              <a:ea typeface="Asap Medium"/>
              <a:cs typeface="Asap Medium"/>
              <a:sym typeface="Asap Medium"/>
            </a:endParaRPr>
          </a:p>
          <a:p>
            <a:pPr indent="-204301" lvl="0" marL="360000" rtl="0" algn="l">
              <a:spcBef>
                <a:spcPts val="600"/>
              </a:spcBef>
              <a:spcAft>
                <a:spcPts val="0"/>
              </a:spcAft>
              <a:buSzPts val="1800"/>
              <a:buFont typeface="Asap Medium"/>
              <a:buChar char="●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KI unterstützt, aber Menschen bleiben verantwortlich</a:t>
            </a:r>
            <a:endParaRPr i="1" sz="1800">
              <a:latin typeface="Asap Medium"/>
              <a:ea typeface="Asap Medium"/>
              <a:cs typeface="Asap Medium"/>
              <a:sym typeface="Asap Medium"/>
            </a:endParaRPr>
          </a:p>
          <a:p>
            <a:pPr indent="-204301" lvl="0" marL="360000" rtl="0" algn="l">
              <a:spcBef>
                <a:spcPts val="600"/>
              </a:spcBef>
              <a:spcAft>
                <a:spcPts val="0"/>
              </a:spcAft>
              <a:buSzPts val="1800"/>
              <a:buFont typeface="Asap Medium"/>
              <a:buChar char="●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DSGVO und EU AI Act sind zwingend zu beachten</a:t>
            </a:r>
            <a:endParaRPr i="1" sz="1800">
              <a:latin typeface="Asap Medium"/>
              <a:ea typeface="Asap Medium"/>
              <a:cs typeface="Asap Medium"/>
              <a:sym typeface="Asap Medium"/>
            </a:endParaRPr>
          </a:p>
          <a:p>
            <a:pPr indent="-204301" lvl="0" marL="360000" rtl="0" algn="l">
              <a:spcBef>
                <a:spcPts val="600"/>
              </a:spcBef>
              <a:spcAft>
                <a:spcPts val="0"/>
              </a:spcAft>
              <a:buSzPts val="1800"/>
              <a:buFont typeface="Asap Medium"/>
              <a:buChar char="●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bei Fragen: </a:t>
            </a:r>
            <a:endParaRPr i="1" sz="1800">
              <a:latin typeface="Asap Medium"/>
              <a:ea typeface="Asap Medium"/>
              <a:cs typeface="Asap Medium"/>
              <a:sym typeface="Asap Medium"/>
            </a:endParaRPr>
          </a:p>
          <a:p>
            <a:pPr indent="-204299" lvl="1" marL="630000" rtl="0" algn="l">
              <a:spcBef>
                <a:spcPts val="600"/>
              </a:spcBef>
              <a:spcAft>
                <a:spcPts val="0"/>
              </a:spcAft>
              <a:buSzPts val="1800"/>
              <a:buFont typeface="Asap Medium"/>
              <a:buChar char="○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Vorgaben Ihrer Institution </a:t>
            </a:r>
            <a:endParaRPr b="1" i="1" sz="18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  <a:p>
            <a:pPr indent="-204299" lvl="1" marL="630000" rtl="0" algn="l">
              <a:spcBef>
                <a:spcPts val="600"/>
              </a:spcBef>
              <a:spcAft>
                <a:spcPts val="600"/>
              </a:spcAft>
              <a:buSzPts val="1800"/>
              <a:buFont typeface="Asap Medium"/>
              <a:buChar char="○"/>
            </a:pPr>
            <a:r>
              <a:rPr i="1" lang="de" sz="1800">
                <a:latin typeface="Asap Medium"/>
                <a:ea typeface="Asap Medium"/>
                <a:cs typeface="Asap Medium"/>
                <a:sym typeface="Asap Medium"/>
              </a:rPr>
              <a:t>Ansprechpersonen für IT, Recht oder Datenschutz</a:t>
            </a:r>
            <a:endParaRPr i="1" sz="1800">
              <a:latin typeface="Asap Medium"/>
              <a:ea typeface="Asap Medium"/>
              <a:cs typeface="Asap Medium"/>
              <a:sym typeface="Asap Medium"/>
            </a:endParaRPr>
          </a:p>
        </p:txBody>
      </p:sp>
      <p:pic>
        <p:nvPicPr>
          <p:cNvPr id="977" name="Google Shape;977;p85" title="2025 NLQ KI-Kurs-M1.1-4V_A1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38525" y="1517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2" name="Google Shape;982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3" name="Google Shape;983;p86"/>
          <p:cNvGrpSpPr/>
          <p:nvPr/>
        </p:nvGrpSpPr>
        <p:grpSpPr>
          <a:xfrm rot="5814480">
            <a:off x="1911952" y="967944"/>
            <a:ext cx="5112582" cy="3813934"/>
            <a:chOff x="229350" y="325950"/>
            <a:chExt cx="761225" cy="567950"/>
          </a:xfrm>
        </p:grpSpPr>
        <p:sp>
          <p:nvSpPr>
            <p:cNvPr id="984" name="Google Shape;984;p86"/>
            <p:cNvSpPr/>
            <p:nvPr/>
          </p:nvSpPr>
          <p:spPr>
            <a:xfrm>
              <a:off x="229350" y="325950"/>
              <a:ext cx="517200" cy="507900"/>
            </a:xfrm>
            <a:prstGeom prst="donut">
              <a:avLst>
                <a:gd fmla="val 9958" name="adj"/>
              </a:avLst>
            </a:prstGeom>
            <a:solidFill>
              <a:srgbClr val="E2E0E0"/>
            </a:solidFill>
            <a:ln cap="flat" cmpd="sng" w="9525">
              <a:solidFill>
                <a:srgbClr val="E2E0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85" name="Google Shape;985;p86"/>
            <p:cNvCxnSpPr/>
            <p:nvPr/>
          </p:nvCxnSpPr>
          <p:spPr>
            <a:xfrm flipH="1" rot="-5814820">
              <a:off x="728055" y="626451"/>
              <a:ext cx="211840" cy="289797"/>
            </a:xfrm>
            <a:prstGeom prst="straightConnector1">
              <a:avLst/>
            </a:prstGeom>
            <a:noFill/>
            <a:ln cap="flat" cmpd="sng" w="228600">
              <a:solidFill>
                <a:srgbClr val="E2E0E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86" name="Google Shape;986;p86"/>
          <p:cNvGrpSpPr/>
          <p:nvPr/>
        </p:nvGrpSpPr>
        <p:grpSpPr>
          <a:xfrm rot="2128304">
            <a:off x="-77839" y="2668199"/>
            <a:ext cx="3230417" cy="2974444"/>
            <a:chOff x="1648713" y="2169050"/>
            <a:chExt cx="3230424" cy="2974451"/>
          </a:xfrm>
        </p:grpSpPr>
        <p:pic>
          <p:nvPicPr>
            <p:cNvPr id="987" name="Google Shape;987;p8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48713" y="2835550"/>
              <a:ext cx="2307950" cy="2307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8" name="Google Shape;988;p8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01863" y="2169050"/>
              <a:ext cx="3077275" cy="230795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89" name="Google Shape;989;p86"/>
          <p:cNvSpPr txBox="1"/>
          <p:nvPr>
            <p:ph idx="4294967295" type="title"/>
          </p:nvPr>
        </p:nvSpPr>
        <p:spPr>
          <a:xfrm>
            <a:off x="1195500" y="1270300"/>
            <a:ext cx="6753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49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sz="4900"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990" name="Google Shape;990;p86" title="2025 NLQ KI-Kurs-M1.1-4V_D8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16950" y="26497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6" name="Google Shape;126;p24"/>
          <p:cNvCxnSpPr/>
          <p:nvPr/>
        </p:nvCxnSpPr>
        <p:spPr>
          <a:xfrm>
            <a:off x="-1907650" y="7161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7" name="Google Shape;127;p24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Warum ist das Thema wichtig?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128" name="Google Shape;128;p24"/>
          <p:cNvGrpSpPr/>
          <p:nvPr/>
        </p:nvGrpSpPr>
        <p:grpSpPr>
          <a:xfrm>
            <a:off x="1471499" y="1171505"/>
            <a:ext cx="6201020" cy="2800504"/>
            <a:chOff x="2073675" y="783366"/>
            <a:chExt cx="4996793" cy="2737808"/>
          </a:xfrm>
        </p:grpSpPr>
        <p:sp>
          <p:nvSpPr>
            <p:cNvPr id="129" name="Google Shape;129;p24"/>
            <p:cNvSpPr/>
            <p:nvPr/>
          </p:nvSpPr>
          <p:spPr>
            <a:xfrm>
              <a:off x="2073968" y="1217474"/>
              <a:ext cx="4996500" cy="23037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30" name="Google Shape;130;p24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</a:t>
              </a: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3.</a:t>
              </a: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</a:t>
              </a: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Erwartungen der Bürgerinnen und Bürger</a:t>
              </a:r>
              <a:endParaRPr b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131" name="Google Shape;131;p24"/>
          <p:cNvSpPr txBox="1"/>
          <p:nvPr/>
        </p:nvSpPr>
        <p:spPr>
          <a:xfrm>
            <a:off x="1696640" y="1932225"/>
            <a:ext cx="55896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einfache Online-Angebote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schnelle Antworten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Informationen rund um die Uhr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Chatbots &amp; schnellere Bescheide </a:t>
            </a:r>
            <a:br>
              <a:rPr lang="de" sz="1700">
                <a:latin typeface="Asap Medium"/>
                <a:ea typeface="Asap Medium"/>
                <a:cs typeface="Asap Medium"/>
                <a:sym typeface="Asap Medium"/>
              </a:rPr>
            </a:b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steigern Zufriedenheit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5" name="Google Shape;995;p87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96" name="Google Shape;996;p87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97" name="Google Shape;997;p87"/>
          <p:cNvSpPr/>
          <p:nvPr/>
        </p:nvSpPr>
        <p:spPr>
          <a:xfrm>
            <a:off x="549750" y="932000"/>
            <a:ext cx="2664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KI-Einsatz nimmt zu: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Pilotprojekte, Textassistenten,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 in Standardsoftware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98" name="Google Shape;998;p87"/>
          <p:cNvSpPr/>
          <p:nvPr/>
        </p:nvSpPr>
        <p:spPr>
          <a:xfrm>
            <a:off x="549750" y="1907925"/>
            <a:ext cx="2664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EU AI Act wird verbindlich – neue Pflichten ab 2026 umsetzen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999" name="Google Shape;999;p87"/>
          <p:cNvSpPr/>
          <p:nvPr/>
        </p:nvSpPr>
        <p:spPr>
          <a:xfrm>
            <a:off x="549750" y="2883850"/>
            <a:ext cx="2664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Reallabore &amp; Kompetenzzentren fördern verantwortungsvolle Praxis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00" name="Google Shape;1000;p87"/>
          <p:cNvSpPr/>
          <p:nvPr/>
        </p:nvSpPr>
        <p:spPr>
          <a:xfrm>
            <a:off x="549750" y="3859775"/>
            <a:ext cx="2664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Verwaltungs-KI im Aufschwung: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lokal, spezialisiert, datenschutzkonform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01" name="Google Shape;1001;p87"/>
          <p:cNvSpPr/>
          <p:nvPr/>
        </p:nvSpPr>
        <p:spPr>
          <a:xfrm>
            <a:off x="3319525" y="1132525"/>
            <a:ext cx="2526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Multimodale KI: Text, Bild,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Audio – neue Anwendungs-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möglichkeiten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02" name="Google Shape;1002;p87"/>
          <p:cNvSpPr/>
          <p:nvPr/>
        </p:nvSpPr>
        <p:spPr>
          <a:xfrm>
            <a:off x="3319525" y="2108450"/>
            <a:ext cx="2526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Wandel in der Verwaltung: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neue</a:t>
            </a: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 Rollen &amp;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interdisziplinäre Teams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03" name="Google Shape;1003;p87"/>
          <p:cNvSpPr/>
          <p:nvPr/>
        </p:nvSpPr>
        <p:spPr>
          <a:xfrm>
            <a:off x="3319525" y="3084375"/>
            <a:ext cx="2526300" cy="13392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Digitale Assistenten im Bürgerkontakt: alltagstauglich &amp; kontrolliert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(z.B. EMMA AI  &amp; Pharia Assitant  &amp; KrattAI)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04" name="Google Shape;1004;p87"/>
          <p:cNvSpPr/>
          <p:nvPr/>
        </p:nvSpPr>
        <p:spPr>
          <a:xfrm>
            <a:off x="5951300" y="1846900"/>
            <a:ext cx="27396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Vertrauen durch Erfahrung: Erfolge zeigen, Fehler offen behandeln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05" name="Google Shape;1005;p87"/>
          <p:cNvSpPr/>
          <p:nvPr/>
        </p:nvSpPr>
        <p:spPr>
          <a:xfrm>
            <a:off x="5951300" y="2822825"/>
            <a:ext cx="27396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 wird zugänglicher: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lokale Modelle, geringere Einstiegshürden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0" name="Google Shape;1010;p88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11" name="Google Shape;1011;p88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12" name="Google Shape;1012;p88"/>
          <p:cNvSpPr/>
          <p:nvPr/>
        </p:nvSpPr>
        <p:spPr>
          <a:xfrm>
            <a:off x="549750" y="932000"/>
            <a:ext cx="2664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KI-Einsatz nimmt zu: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Pilotprojekte, Textassistenten,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 KI in Standardsoftware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13" name="Google Shape;1013;p88"/>
          <p:cNvSpPr/>
          <p:nvPr/>
        </p:nvSpPr>
        <p:spPr>
          <a:xfrm>
            <a:off x="549750" y="190792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EU AI Act wird verbindlich – neue Pflichten ab 2026 umsetzen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14" name="Google Shape;1014;p88"/>
          <p:cNvSpPr/>
          <p:nvPr/>
        </p:nvSpPr>
        <p:spPr>
          <a:xfrm>
            <a:off x="549750" y="288385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Reallabore &amp; Kompetenzzentren fördern verantwortungsvolle Praxis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15" name="Google Shape;1015;p88"/>
          <p:cNvSpPr/>
          <p:nvPr/>
        </p:nvSpPr>
        <p:spPr>
          <a:xfrm>
            <a:off x="549750" y="385977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Verwaltungs-KI im Aufschwung: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lokal, spezialisiert, datenschutzkonform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16" name="Google Shape;1016;p88"/>
          <p:cNvSpPr/>
          <p:nvPr/>
        </p:nvSpPr>
        <p:spPr>
          <a:xfrm>
            <a:off x="3319525" y="1132525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Multimodale KI: Text, Bild,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Audio – neue Anwendungs-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möglichkeiten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17" name="Google Shape;1017;p88"/>
          <p:cNvSpPr/>
          <p:nvPr/>
        </p:nvSpPr>
        <p:spPr>
          <a:xfrm>
            <a:off x="3319525" y="2108450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Wandel in der Verwaltung: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neue Rollen &amp;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interdisziplinäre Teams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18" name="Google Shape;1018;p88"/>
          <p:cNvSpPr/>
          <p:nvPr/>
        </p:nvSpPr>
        <p:spPr>
          <a:xfrm>
            <a:off x="3319525" y="3084375"/>
            <a:ext cx="2526300" cy="1339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Digitale Assistenten im Bürgerkontakt: alltagstauglich &amp; kontrolliert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(z.B. EMMA AI &amp; Pharia Assitant &amp; KrattAI)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19" name="Google Shape;1019;p88"/>
          <p:cNvSpPr/>
          <p:nvPr/>
        </p:nvSpPr>
        <p:spPr>
          <a:xfrm>
            <a:off x="5951300" y="1846900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Vertrauen durch Erfahrung: Erfolge zeigen, Fehler offen behandeln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20" name="Google Shape;1020;p88"/>
          <p:cNvSpPr/>
          <p:nvPr/>
        </p:nvSpPr>
        <p:spPr>
          <a:xfrm>
            <a:off x="5951300" y="2822825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 wird zugänglicher: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lokale Modelle, geringere Einstiegshürden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5" name="Google Shape;1025;p89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26" name="Google Shape;1026;p89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27" name="Google Shape;1027;p89"/>
          <p:cNvSpPr/>
          <p:nvPr/>
        </p:nvSpPr>
        <p:spPr>
          <a:xfrm>
            <a:off x="549750" y="93200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KI-Einsatz nimmt zu: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Pilotprojekte, Textassistenten,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 KI in Standardsoftware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28" name="Google Shape;1028;p89"/>
          <p:cNvSpPr/>
          <p:nvPr/>
        </p:nvSpPr>
        <p:spPr>
          <a:xfrm>
            <a:off x="549750" y="1907925"/>
            <a:ext cx="2664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EU AI Act wird verbindlich – neue Pflichten ab 2026 umsetzen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29" name="Google Shape;1029;p89"/>
          <p:cNvSpPr/>
          <p:nvPr/>
        </p:nvSpPr>
        <p:spPr>
          <a:xfrm>
            <a:off x="549750" y="288385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Reallabore &amp; Kompetenzzentren fördern verantwortungsvolle Praxis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30" name="Google Shape;1030;p89"/>
          <p:cNvSpPr/>
          <p:nvPr/>
        </p:nvSpPr>
        <p:spPr>
          <a:xfrm>
            <a:off x="549750" y="385977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Verwaltungs-KI im Aufschwung: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lokal, spezialisiert, datenschutzkonform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31" name="Google Shape;1031;p89"/>
          <p:cNvSpPr/>
          <p:nvPr/>
        </p:nvSpPr>
        <p:spPr>
          <a:xfrm>
            <a:off x="3319525" y="1132525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Multimodale KI: Text, Bild,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Audio – neue Anwendungs-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möglichkeiten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32" name="Google Shape;1032;p89"/>
          <p:cNvSpPr/>
          <p:nvPr/>
        </p:nvSpPr>
        <p:spPr>
          <a:xfrm>
            <a:off x="3319525" y="2108450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Wandel in der Verwaltung: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neue Rollen &amp;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interdisziplinäre Teams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33" name="Google Shape;1033;p89"/>
          <p:cNvSpPr/>
          <p:nvPr/>
        </p:nvSpPr>
        <p:spPr>
          <a:xfrm>
            <a:off x="3319525" y="3084375"/>
            <a:ext cx="2526300" cy="1339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Digitale Assistenten im Bürgerkontakt: alltagstauglich &amp; kontrolliert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(z.B. EMMA AI &amp; Pharia Assitant &amp; KrattAI)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34" name="Google Shape;1034;p89"/>
          <p:cNvSpPr/>
          <p:nvPr/>
        </p:nvSpPr>
        <p:spPr>
          <a:xfrm>
            <a:off x="5951300" y="1846900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Vertrauen durch Erfahrung: Erfolge zeigen, Fehler offen behandeln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35" name="Google Shape;1035;p89"/>
          <p:cNvSpPr/>
          <p:nvPr/>
        </p:nvSpPr>
        <p:spPr>
          <a:xfrm>
            <a:off x="5951300" y="2822825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 wird zugänglicher: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lokale Modelle, geringere Einstiegshürden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0" name="Google Shape;1040;p90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41" name="Google Shape;1041;p90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42" name="Google Shape;1042;p90"/>
          <p:cNvSpPr/>
          <p:nvPr/>
        </p:nvSpPr>
        <p:spPr>
          <a:xfrm>
            <a:off x="549750" y="93200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KI-Einsatz nimmt zu: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Pilotprojekte, Textassistenten,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 KI in Standardsoftware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43" name="Google Shape;1043;p90"/>
          <p:cNvSpPr/>
          <p:nvPr/>
        </p:nvSpPr>
        <p:spPr>
          <a:xfrm>
            <a:off x="549750" y="190792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EU AI Act wird verbindlich – neue Pflichten ab 2026 umsetzen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44" name="Google Shape;1044;p90"/>
          <p:cNvSpPr/>
          <p:nvPr/>
        </p:nvSpPr>
        <p:spPr>
          <a:xfrm>
            <a:off x="549750" y="2883850"/>
            <a:ext cx="2664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Reallabore &amp; Kompetenzzentren fördern verantwortungsvolle Praxis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45" name="Google Shape;1045;p90"/>
          <p:cNvSpPr/>
          <p:nvPr/>
        </p:nvSpPr>
        <p:spPr>
          <a:xfrm>
            <a:off x="549750" y="385977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Verwaltungs-KI im Aufschwung: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lokal, spezialisiert, datenschutzkonform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46" name="Google Shape;1046;p90"/>
          <p:cNvSpPr/>
          <p:nvPr/>
        </p:nvSpPr>
        <p:spPr>
          <a:xfrm>
            <a:off x="3319525" y="1132525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Multimodale KI: Text, Bild,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Audio – neue Anwendungs-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möglichkeiten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47" name="Google Shape;1047;p90"/>
          <p:cNvSpPr/>
          <p:nvPr/>
        </p:nvSpPr>
        <p:spPr>
          <a:xfrm>
            <a:off x="3319525" y="2108450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Wandel in der Verwaltung: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neue Rollen &amp;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interdisziplinäre Teams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48" name="Google Shape;1048;p90"/>
          <p:cNvSpPr/>
          <p:nvPr/>
        </p:nvSpPr>
        <p:spPr>
          <a:xfrm>
            <a:off x="3319525" y="3084375"/>
            <a:ext cx="2526300" cy="1339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Digitale Assistenten im Bürgerkontakt: alltagstauglich &amp; kontrolliert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(z.B. EMMA AI  &amp; Pharia Assitant &amp; KrattAI)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49" name="Google Shape;1049;p90"/>
          <p:cNvSpPr/>
          <p:nvPr/>
        </p:nvSpPr>
        <p:spPr>
          <a:xfrm>
            <a:off x="5951300" y="1846900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Vertrauen durch Erfahrung: Erfolge zeigen, Fehler offen behandeln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50" name="Google Shape;1050;p90"/>
          <p:cNvSpPr/>
          <p:nvPr/>
        </p:nvSpPr>
        <p:spPr>
          <a:xfrm>
            <a:off x="5951300" y="2822825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 wird zugänglicher: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lokale Modelle, geringere Einstiegshürden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5" name="Google Shape;1055;p91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56" name="Google Shape;1056;p91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57" name="Google Shape;1057;p91"/>
          <p:cNvSpPr/>
          <p:nvPr/>
        </p:nvSpPr>
        <p:spPr>
          <a:xfrm>
            <a:off x="549750" y="93200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KI-Einsatz nimmt zu: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Pilotprojekte, Textassistenten,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 KI in Standardsoftware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58" name="Google Shape;1058;p91"/>
          <p:cNvSpPr/>
          <p:nvPr/>
        </p:nvSpPr>
        <p:spPr>
          <a:xfrm>
            <a:off x="549750" y="190792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EU AI Act wird verbindlich – neue Pflichten ab 2026 umsetzen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59" name="Google Shape;1059;p91"/>
          <p:cNvSpPr/>
          <p:nvPr/>
        </p:nvSpPr>
        <p:spPr>
          <a:xfrm>
            <a:off x="549750" y="288385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Reallabore &amp; Kompetenzzentren fördern verantwortungsvolle Praxis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60" name="Google Shape;1060;p91"/>
          <p:cNvSpPr/>
          <p:nvPr/>
        </p:nvSpPr>
        <p:spPr>
          <a:xfrm>
            <a:off x="549750" y="3859775"/>
            <a:ext cx="2664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Verwaltungs-KI im Aufschwung: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lokal, spezialisiert, datenschutzkonform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61" name="Google Shape;1061;p91"/>
          <p:cNvSpPr/>
          <p:nvPr/>
        </p:nvSpPr>
        <p:spPr>
          <a:xfrm>
            <a:off x="3319525" y="1132525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Multimodale KI: Text, Bild,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Audio – neue Anwendungs-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möglichkeiten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62" name="Google Shape;1062;p91"/>
          <p:cNvSpPr/>
          <p:nvPr/>
        </p:nvSpPr>
        <p:spPr>
          <a:xfrm>
            <a:off x="3319525" y="2108450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Wandel in der Verwaltung: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neue Rollen &amp;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interdisziplinäre Teams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63" name="Google Shape;1063;p91"/>
          <p:cNvSpPr/>
          <p:nvPr/>
        </p:nvSpPr>
        <p:spPr>
          <a:xfrm>
            <a:off x="3319525" y="3084375"/>
            <a:ext cx="2526300" cy="1339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Digitale Assistenten im Bürgerkontakt: alltagstauglich &amp; kontrolliert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(z.B. EMMA AI &amp; Pharia Assitant &amp; KrattAI)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64" name="Google Shape;1064;p91"/>
          <p:cNvSpPr/>
          <p:nvPr/>
        </p:nvSpPr>
        <p:spPr>
          <a:xfrm>
            <a:off x="5951300" y="1846900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Vertrauen durch Erfahrung: Erfolge zeigen, Fehler offen behandeln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65" name="Google Shape;1065;p91"/>
          <p:cNvSpPr/>
          <p:nvPr/>
        </p:nvSpPr>
        <p:spPr>
          <a:xfrm>
            <a:off x="5951300" y="2822825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 wird zugänglicher: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lokale Modelle, geringere Einstiegshürden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0" name="Google Shape;1070;p92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71" name="Google Shape;1071;p92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72" name="Google Shape;1072;p92"/>
          <p:cNvSpPr/>
          <p:nvPr/>
        </p:nvSpPr>
        <p:spPr>
          <a:xfrm>
            <a:off x="549750" y="93200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KI-Einsatz nimmt zu: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Pilotprojekte, Textassistenten,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 KI in Standardsoftware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73" name="Google Shape;1073;p92"/>
          <p:cNvSpPr/>
          <p:nvPr/>
        </p:nvSpPr>
        <p:spPr>
          <a:xfrm>
            <a:off x="549750" y="190792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EU AI Act wird verbindlich – neue Pflichten ab 2026 umsetzen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74" name="Google Shape;1074;p92"/>
          <p:cNvSpPr/>
          <p:nvPr/>
        </p:nvSpPr>
        <p:spPr>
          <a:xfrm>
            <a:off x="549750" y="288385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Reallabore &amp; Kompetenzzentren fördern verantwortungsvolle Praxis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75" name="Google Shape;1075;p92"/>
          <p:cNvSpPr/>
          <p:nvPr/>
        </p:nvSpPr>
        <p:spPr>
          <a:xfrm>
            <a:off x="549750" y="385977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Verwaltungs-KI im Aufschwung: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lokal, spezialisiert, datenschutzkonform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76" name="Google Shape;1076;p92"/>
          <p:cNvSpPr/>
          <p:nvPr/>
        </p:nvSpPr>
        <p:spPr>
          <a:xfrm>
            <a:off x="3319525" y="1132525"/>
            <a:ext cx="2526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Multimodale KI: Text, Bild,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Audio – neue Anwendungs-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möglichkeiten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77" name="Google Shape;1077;p92"/>
          <p:cNvSpPr/>
          <p:nvPr/>
        </p:nvSpPr>
        <p:spPr>
          <a:xfrm>
            <a:off x="3319525" y="2108450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Wandel in der Verwaltung: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neue Rollen &amp;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interdisziplinäre Teams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78" name="Google Shape;1078;p92"/>
          <p:cNvSpPr/>
          <p:nvPr/>
        </p:nvSpPr>
        <p:spPr>
          <a:xfrm>
            <a:off x="3319525" y="3084375"/>
            <a:ext cx="2526300" cy="1339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Digitale Assistenten im Bürgerkontakt: alltagstauglich &amp; kontrolliert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(z.B. EMMA AI &amp; Pharia Assitant &amp; KrattAI)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79" name="Google Shape;1079;p92"/>
          <p:cNvSpPr/>
          <p:nvPr/>
        </p:nvSpPr>
        <p:spPr>
          <a:xfrm>
            <a:off x="5951300" y="1846900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Vertrauen durch Erfahrung: Erfolge zeigen, Fehler offen behandeln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80" name="Google Shape;1080;p92"/>
          <p:cNvSpPr/>
          <p:nvPr/>
        </p:nvSpPr>
        <p:spPr>
          <a:xfrm>
            <a:off x="5951300" y="2822825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 wird zugänglicher: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lokale Modelle, geringere Einstiegshürden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5" name="Google Shape;1085;p93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86" name="Google Shape;1086;p93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87" name="Google Shape;1087;p93"/>
          <p:cNvSpPr/>
          <p:nvPr/>
        </p:nvSpPr>
        <p:spPr>
          <a:xfrm>
            <a:off x="549750" y="93200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KI-Einsatz nimmt zu: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Pilotprojekte, Textassistenten,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 KI in Standardsoftware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88" name="Google Shape;1088;p93"/>
          <p:cNvSpPr/>
          <p:nvPr/>
        </p:nvSpPr>
        <p:spPr>
          <a:xfrm>
            <a:off x="549750" y="190792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EU AI Act wird verbindlich – neue Pflichten ab 2026 umsetzen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89" name="Google Shape;1089;p93"/>
          <p:cNvSpPr/>
          <p:nvPr/>
        </p:nvSpPr>
        <p:spPr>
          <a:xfrm>
            <a:off x="549750" y="288385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Reallabore &amp; Kompetenzzentren fördern verantwortungsvolle Praxis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90" name="Google Shape;1090;p93"/>
          <p:cNvSpPr/>
          <p:nvPr/>
        </p:nvSpPr>
        <p:spPr>
          <a:xfrm>
            <a:off x="549750" y="385977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Verwaltungs-KI im Aufschwung: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lokal, spezialisiert, datenschutzkonform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91" name="Google Shape;1091;p93"/>
          <p:cNvSpPr/>
          <p:nvPr/>
        </p:nvSpPr>
        <p:spPr>
          <a:xfrm>
            <a:off x="3319525" y="1132525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Multimodale KI: Text, Bild,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Audio – neue Anwendungs-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möglichkeiten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92" name="Google Shape;1092;p93"/>
          <p:cNvSpPr/>
          <p:nvPr/>
        </p:nvSpPr>
        <p:spPr>
          <a:xfrm>
            <a:off x="3319525" y="2108450"/>
            <a:ext cx="25263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Wandel in der Verwaltung: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neue Rollen &amp;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interdisziplinäre Teams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93" name="Google Shape;1093;p93"/>
          <p:cNvSpPr/>
          <p:nvPr/>
        </p:nvSpPr>
        <p:spPr>
          <a:xfrm>
            <a:off x="3319525" y="3084375"/>
            <a:ext cx="2526300" cy="1339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Digitale Assistenten im Bürgerkontakt: alltagstauglich &amp; kontrolliert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(z.B. EMMA AI &amp; Pharia Assitant &amp; KrattAI)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94" name="Google Shape;1094;p93"/>
          <p:cNvSpPr/>
          <p:nvPr/>
        </p:nvSpPr>
        <p:spPr>
          <a:xfrm>
            <a:off x="5951300" y="1846900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Vertrauen durch Erfahrung: Erfolge zeigen, Fehler offen behandeln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095" name="Google Shape;1095;p93"/>
          <p:cNvSpPr/>
          <p:nvPr/>
        </p:nvSpPr>
        <p:spPr>
          <a:xfrm>
            <a:off x="5951300" y="2822825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 wird zugänglicher: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lokale Modelle, geringere Einstiegshürden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0" name="Google Shape;1100;p94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101" name="Google Shape;1101;p94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02" name="Google Shape;1102;p94"/>
          <p:cNvSpPr/>
          <p:nvPr/>
        </p:nvSpPr>
        <p:spPr>
          <a:xfrm>
            <a:off x="549750" y="93200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KI-Einsatz nimmt zu: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Pilotprojekte, Textassistenten,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 KI in Standardsoftware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03" name="Google Shape;1103;p94"/>
          <p:cNvSpPr/>
          <p:nvPr/>
        </p:nvSpPr>
        <p:spPr>
          <a:xfrm>
            <a:off x="549750" y="190792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EU AI Act wird verbindlich – neue Pflichten ab 2026 umsetzen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04" name="Google Shape;1104;p94"/>
          <p:cNvSpPr/>
          <p:nvPr/>
        </p:nvSpPr>
        <p:spPr>
          <a:xfrm>
            <a:off x="549750" y="288385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Reallabore &amp; Kompetenzzentren fördern verantwortungsvolle Praxis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05" name="Google Shape;1105;p94"/>
          <p:cNvSpPr/>
          <p:nvPr/>
        </p:nvSpPr>
        <p:spPr>
          <a:xfrm>
            <a:off x="549750" y="385977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Verwaltungs-KI im Aufschwung: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lokal, spezialisiert, datenschutzkonform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06" name="Google Shape;1106;p94"/>
          <p:cNvSpPr/>
          <p:nvPr/>
        </p:nvSpPr>
        <p:spPr>
          <a:xfrm>
            <a:off x="3319525" y="1132525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Multimodale KI: Text, Bild,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Audio – neue Anwendungs-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möglichkeiten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07" name="Google Shape;1107;p94"/>
          <p:cNvSpPr/>
          <p:nvPr/>
        </p:nvSpPr>
        <p:spPr>
          <a:xfrm>
            <a:off x="3319525" y="2108450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Wandel in der Verwaltung: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neue Rollen &amp;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interdisziplinäre Teams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08" name="Google Shape;1108;p94"/>
          <p:cNvSpPr/>
          <p:nvPr/>
        </p:nvSpPr>
        <p:spPr>
          <a:xfrm>
            <a:off x="3319525" y="3084375"/>
            <a:ext cx="2526300" cy="13392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Digitale Assistenten im Bürgerkontakt: alltagstauglich &amp; kontrolliert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(z.B. EMMA AI &amp; Pharia Assitant &amp; KrattAI)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09" name="Google Shape;1109;p94"/>
          <p:cNvSpPr/>
          <p:nvPr/>
        </p:nvSpPr>
        <p:spPr>
          <a:xfrm>
            <a:off x="5951300" y="1846900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Vertrauen durch Erfahrung: Erfolge zeigen, Fehler offen behandeln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10" name="Google Shape;1110;p94"/>
          <p:cNvSpPr/>
          <p:nvPr/>
        </p:nvSpPr>
        <p:spPr>
          <a:xfrm>
            <a:off x="5951300" y="2822825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 wird zugänglicher: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lokale Modelle, geringere Einstiegshürden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5" name="Google Shape;1115;p95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116" name="Google Shape;1116;p95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17" name="Google Shape;1117;p95"/>
          <p:cNvSpPr/>
          <p:nvPr/>
        </p:nvSpPr>
        <p:spPr>
          <a:xfrm>
            <a:off x="549750" y="93200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KI-Einsatz nimmt zu: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Pilotprojekte, Textassistenten,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 KI in Standardsoftware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18" name="Google Shape;1118;p95"/>
          <p:cNvSpPr/>
          <p:nvPr/>
        </p:nvSpPr>
        <p:spPr>
          <a:xfrm>
            <a:off x="549750" y="190792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EU AI Act wird verbindlich – neue Pflichten ab 2026 umsetzen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19" name="Google Shape;1119;p95"/>
          <p:cNvSpPr/>
          <p:nvPr/>
        </p:nvSpPr>
        <p:spPr>
          <a:xfrm>
            <a:off x="549750" y="288385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Reallabore &amp; Kompetenzzentren fördern verantwortungsvolle Praxis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20" name="Google Shape;1120;p95"/>
          <p:cNvSpPr/>
          <p:nvPr/>
        </p:nvSpPr>
        <p:spPr>
          <a:xfrm>
            <a:off x="549750" y="385977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Verwaltungs-KI im Aufschwung: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lokal, spezialisiert, datenschutzkonform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21" name="Google Shape;1121;p95"/>
          <p:cNvSpPr/>
          <p:nvPr/>
        </p:nvSpPr>
        <p:spPr>
          <a:xfrm>
            <a:off x="3319525" y="1132525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Multimodale KI: Text, Bild,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Audio – neue Anwendungs-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möglichkeiten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22" name="Google Shape;1122;p95"/>
          <p:cNvSpPr/>
          <p:nvPr/>
        </p:nvSpPr>
        <p:spPr>
          <a:xfrm>
            <a:off x="3319525" y="2108450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Wandel in der Verwaltung: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neue Rollen &amp;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interdisziplinäre Teams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23" name="Google Shape;1123;p95"/>
          <p:cNvSpPr/>
          <p:nvPr/>
        </p:nvSpPr>
        <p:spPr>
          <a:xfrm>
            <a:off x="3319525" y="3084375"/>
            <a:ext cx="2526300" cy="1339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Digitale Assistenten im Bürgerkontakt: alltagstauglich &amp; kontrolliert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(z.B. EMMA AI &amp; Pharia Assitant &amp; KrattAI)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24" name="Google Shape;1124;p95"/>
          <p:cNvSpPr/>
          <p:nvPr/>
        </p:nvSpPr>
        <p:spPr>
          <a:xfrm>
            <a:off x="5951300" y="1846900"/>
            <a:ext cx="27396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Vertrauen durch Erfahrung: Erfolge zeigen, Fehler offen behandeln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25" name="Google Shape;1125;p95"/>
          <p:cNvSpPr/>
          <p:nvPr/>
        </p:nvSpPr>
        <p:spPr>
          <a:xfrm>
            <a:off x="5951300" y="2822825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 wird zugänglicher: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lokale Modelle, geringere Einstiegshürden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0" name="Google Shape;1130;p96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131" name="Google Shape;1131;p96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32" name="Google Shape;1132;p96"/>
          <p:cNvSpPr/>
          <p:nvPr/>
        </p:nvSpPr>
        <p:spPr>
          <a:xfrm>
            <a:off x="549750" y="93200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KI-Einsatz nimmt zu: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Pilotprojekte, Textassistenten,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 KI in Standardsoftware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33" name="Google Shape;1133;p96"/>
          <p:cNvSpPr/>
          <p:nvPr/>
        </p:nvSpPr>
        <p:spPr>
          <a:xfrm>
            <a:off x="549750" y="190792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EU AI Act wird verbindlich – neue Pflichten ab 2026 umsetzen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34" name="Google Shape;1134;p96"/>
          <p:cNvSpPr/>
          <p:nvPr/>
        </p:nvSpPr>
        <p:spPr>
          <a:xfrm>
            <a:off x="549750" y="2883850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Reallabore &amp; Kompetenzzentren fördern verantwortungsvolle Praxis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35" name="Google Shape;1135;p96"/>
          <p:cNvSpPr/>
          <p:nvPr/>
        </p:nvSpPr>
        <p:spPr>
          <a:xfrm>
            <a:off x="549750" y="3859775"/>
            <a:ext cx="2664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Verwaltungs-KI im Aufschwung: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lokal, spezialisiert, datenschutzkonform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36" name="Google Shape;1136;p96"/>
          <p:cNvSpPr/>
          <p:nvPr/>
        </p:nvSpPr>
        <p:spPr>
          <a:xfrm>
            <a:off x="3319525" y="1132525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Multimodale KI: Text, Bild,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Audio – neue Anwendungs-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möglichkeiten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37" name="Google Shape;1137;p96"/>
          <p:cNvSpPr/>
          <p:nvPr/>
        </p:nvSpPr>
        <p:spPr>
          <a:xfrm>
            <a:off x="3319525" y="2108450"/>
            <a:ext cx="25263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Wandel in der Verwaltung: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neue Rollen &amp; 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interdisziplinäre Teams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38" name="Google Shape;1138;p96"/>
          <p:cNvSpPr/>
          <p:nvPr/>
        </p:nvSpPr>
        <p:spPr>
          <a:xfrm>
            <a:off x="3319525" y="3084375"/>
            <a:ext cx="2526300" cy="13392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Digitale Assistenten im Bürgerkontakt: alltagstauglich &amp; kontrolliert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5"/>
                </a:solidFill>
                <a:latin typeface="Asap"/>
                <a:ea typeface="Asap"/>
                <a:cs typeface="Asap"/>
                <a:sym typeface="Asap"/>
              </a:rPr>
              <a:t>(z.B. EMMA AI &amp; Pharia Assitant &amp; KrattAI)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39" name="Google Shape;1139;p96"/>
          <p:cNvSpPr/>
          <p:nvPr/>
        </p:nvSpPr>
        <p:spPr>
          <a:xfrm>
            <a:off x="5951300" y="1846900"/>
            <a:ext cx="2739600" cy="846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Vertrauen durch Erfahrung: Erfolge zeigen, Fehler offen behandeln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40" name="Google Shape;1140;p96"/>
          <p:cNvSpPr/>
          <p:nvPr/>
        </p:nvSpPr>
        <p:spPr>
          <a:xfrm>
            <a:off x="5951300" y="2822825"/>
            <a:ext cx="2739600" cy="8466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KI wird zugänglicher:</a:t>
            </a:r>
            <a:b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>
                <a:solidFill>
                  <a:schemeClr val="accent6"/>
                </a:solidFill>
                <a:latin typeface="Asap"/>
                <a:ea typeface="Asap"/>
                <a:cs typeface="Asap"/>
                <a:sym typeface="Asap"/>
              </a:rPr>
              <a:t>lokale Modelle, geringere Einstiegshürden</a:t>
            </a:r>
            <a:endParaRPr b="1">
              <a:solidFill>
                <a:schemeClr val="accent6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" name="Google Shape;136;p25"/>
          <p:cNvCxnSpPr/>
          <p:nvPr/>
        </p:nvCxnSpPr>
        <p:spPr>
          <a:xfrm>
            <a:off x="-1907650" y="7161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37" name="Google Shape;137;p25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Warum ist das Thema wichtig?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138" name="Google Shape;138;p25"/>
          <p:cNvGrpSpPr/>
          <p:nvPr/>
        </p:nvGrpSpPr>
        <p:grpSpPr>
          <a:xfrm>
            <a:off x="1471487" y="1871630"/>
            <a:ext cx="6201020" cy="1400254"/>
            <a:chOff x="2073675" y="783366"/>
            <a:chExt cx="4996793" cy="1368906"/>
          </a:xfrm>
        </p:grpSpPr>
        <p:sp>
          <p:nvSpPr>
            <p:cNvPr id="139" name="Google Shape;139;p25"/>
            <p:cNvSpPr/>
            <p:nvPr/>
          </p:nvSpPr>
          <p:spPr>
            <a:xfrm>
              <a:off x="2073968" y="1217473"/>
              <a:ext cx="4996500" cy="9348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40" name="Google Shape;140;p25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4.  </a:t>
              </a: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Politischer Rückenwind für KI</a:t>
              </a:r>
              <a:endParaRPr b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141" name="Google Shape;141;p25"/>
          <p:cNvSpPr txBox="1"/>
          <p:nvPr/>
        </p:nvSpPr>
        <p:spPr>
          <a:xfrm>
            <a:off x="1696613" y="2632338"/>
            <a:ext cx="4699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1700"/>
              <a:buFont typeface="Asap"/>
              <a:buChar char="→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KI wird zunehmend Teil des Arbeitsalltags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97"/>
          <p:cNvSpPr/>
          <p:nvPr/>
        </p:nvSpPr>
        <p:spPr>
          <a:xfrm>
            <a:off x="4442250" y="2020313"/>
            <a:ext cx="3659600" cy="1102875"/>
          </a:xfrm>
          <a:prstGeom prst="flowChartProcess">
            <a:avLst/>
          </a:prstGeom>
          <a:solidFill>
            <a:srgbClr val="A51B2A">
              <a:alpha val="168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6" name="Google Shape;1146;p97"/>
          <p:cNvSpPr/>
          <p:nvPr/>
        </p:nvSpPr>
        <p:spPr>
          <a:xfrm>
            <a:off x="945575" y="2020313"/>
            <a:ext cx="2393700" cy="1102875"/>
          </a:xfrm>
          <a:prstGeom prst="flowChartProcess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47" name="Google Shape;1147;p97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148" name="Google Shape;1148;p97"/>
          <p:cNvSpPr txBox="1"/>
          <p:nvPr/>
        </p:nvSpPr>
        <p:spPr>
          <a:xfrm>
            <a:off x="424400" y="-206675"/>
            <a:ext cx="75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Ausblick: KI in der Verwaltung von morgen</a:t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49" name="Google Shape;1149;p97"/>
          <p:cNvSpPr txBox="1"/>
          <p:nvPr/>
        </p:nvSpPr>
        <p:spPr>
          <a:xfrm>
            <a:off x="945575" y="2148450"/>
            <a:ext cx="2393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Verwaltung </a:t>
            </a:r>
            <a:br>
              <a:rPr lang="de" sz="20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</a:br>
            <a:r>
              <a:rPr lang="de" sz="2000">
                <a:solidFill>
                  <a:schemeClr val="accent6"/>
                </a:solidFill>
                <a:latin typeface="Asap SemiBold"/>
                <a:ea typeface="Asap SemiBold"/>
                <a:cs typeface="Asap SemiBold"/>
                <a:sym typeface="Asap SemiBold"/>
              </a:rPr>
              <a:t>der Zukunft </a:t>
            </a:r>
            <a:endParaRPr sz="2000">
              <a:solidFill>
                <a:schemeClr val="accent6"/>
              </a:solidFill>
              <a:latin typeface="Asap SemiBold"/>
              <a:ea typeface="Asap SemiBold"/>
              <a:cs typeface="Asap SemiBold"/>
              <a:sym typeface="Asap SemiBold"/>
            </a:endParaRPr>
          </a:p>
        </p:txBody>
      </p:sp>
      <p:sp>
        <p:nvSpPr>
          <p:cNvPr id="1150" name="Google Shape;1150;p97"/>
          <p:cNvSpPr txBox="1"/>
          <p:nvPr/>
        </p:nvSpPr>
        <p:spPr>
          <a:xfrm>
            <a:off x="3775238" y="2148450"/>
            <a:ext cx="5018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0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KI-gestützt, </a:t>
            </a:r>
            <a:br>
              <a:rPr b="1" lang="de" sz="20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</a:br>
            <a:r>
              <a:rPr b="1" lang="de" sz="2000">
                <a:solidFill>
                  <a:srgbClr val="A51B2A"/>
                </a:solidFill>
                <a:latin typeface="Asap"/>
                <a:ea typeface="Asap"/>
                <a:cs typeface="Asap"/>
                <a:sym typeface="Asap"/>
              </a:rPr>
              <a:t>aber menschlich geführt</a:t>
            </a:r>
            <a:endParaRPr b="1" sz="2000">
              <a:solidFill>
                <a:srgbClr val="A51B2A"/>
              </a:solidFill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1151" name="Google Shape;1151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539923" y="2220913"/>
            <a:ext cx="701675" cy="70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6" name="Google Shape;1156;p98" title="NoBubbleBG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7" name="Google Shape;1157;p98"/>
          <p:cNvCxnSpPr/>
          <p:nvPr/>
        </p:nvCxnSpPr>
        <p:spPr>
          <a:xfrm>
            <a:off x="155150" y="2361400"/>
            <a:ext cx="0" cy="32316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158" name="Google Shape;1158;p98"/>
          <p:cNvCxnSpPr/>
          <p:nvPr/>
        </p:nvCxnSpPr>
        <p:spPr>
          <a:xfrm>
            <a:off x="8680800" y="963120"/>
            <a:ext cx="0" cy="89991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diamond"/>
          </a:ln>
        </p:spPr>
      </p:cxnSp>
      <p:cxnSp>
        <p:nvCxnSpPr>
          <p:cNvPr id="1159" name="Google Shape;1159;p98"/>
          <p:cNvCxnSpPr/>
          <p:nvPr/>
        </p:nvCxnSpPr>
        <p:spPr>
          <a:xfrm rot="-5400000">
            <a:off x="6266100" y="2986275"/>
            <a:ext cx="4068900" cy="351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160" name="Google Shape;1160;p98"/>
          <p:cNvSpPr/>
          <p:nvPr/>
        </p:nvSpPr>
        <p:spPr>
          <a:xfrm>
            <a:off x="916327" y="4613189"/>
            <a:ext cx="184500" cy="184500"/>
          </a:xfrm>
          <a:prstGeom prst="ellipse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1" name="Google Shape;1161;p98"/>
          <p:cNvSpPr/>
          <p:nvPr/>
        </p:nvSpPr>
        <p:spPr>
          <a:xfrm>
            <a:off x="8797718" y="4703777"/>
            <a:ext cx="184500" cy="184500"/>
          </a:xfrm>
          <a:prstGeom prst="ellipse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2" name="Google Shape;1162;p98"/>
          <p:cNvSpPr/>
          <p:nvPr/>
        </p:nvSpPr>
        <p:spPr>
          <a:xfrm>
            <a:off x="7322305" y="4703777"/>
            <a:ext cx="184500" cy="184500"/>
          </a:xfrm>
          <a:prstGeom prst="ellipse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3" name="Google Shape;1163;p98"/>
          <p:cNvSpPr/>
          <p:nvPr/>
        </p:nvSpPr>
        <p:spPr>
          <a:xfrm>
            <a:off x="7657352" y="626817"/>
            <a:ext cx="246441" cy="246441"/>
          </a:xfrm>
          <a:custGeom>
            <a:rect b="b" l="l" r="r" t="t"/>
            <a:pathLst>
              <a:path extrusionOk="0" h="6648" w="6648">
                <a:moveTo>
                  <a:pt x="6648" y="3327"/>
                </a:moveTo>
                <a:cubicBezTo>
                  <a:pt x="6648" y="5162"/>
                  <a:pt x="5157" y="6647"/>
                  <a:pt x="3327" y="6647"/>
                </a:cubicBezTo>
                <a:cubicBezTo>
                  <a:pt x="1491" y="6647"/>
                  <a:pt x="1" y="5162"/>
                  <a:pt x="1" y="3327"/>
                </a:cubicBezTo>
                <a:cubicBezTo>
                  <a:pt x="1" y="1491"/>
                  <a:pt x="1491" y="0"/>
                  <a:pt x="3327" y="0"/>
                </a:cubicBezTo>
                <a:cubicBezTo>
                  <a:pt x="5157" y="0"/>
                  <a:pt x="6648" y="1491"/>
                  <a:pt x="6648" y="3327"/>
                </a:cubicBezTo>
                <a:close/>
              </a:path>
            </a:pathLst>
          </a:cu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98"/>
          <p:cNvSpPr/>
          <p:nvPr/>
        </p:nvSpPr>
        <p:spPr>
          <a:xfrm>
            <a:off x="7434234" y="1409797"/>
            <a:ext cx="181108" cy="181108"/>
          </a:xfrm>
          <a:custGeom>
            <a:rect b="b" l="l" r="r" t="t"/>
            <a:pathLst>
              <a:path extrusionOk="0" h="6648" w="6648">
                <a:moveTo>
                  <a:pt x="6648" y="3327"/>
                </a:moveTo>
                <a:cubicBezTo>
                  <a:pt x="6648" y="5162"/>
                  <a:pt x="5157" y="6647"/>
                  <a:pt x="3327" y="6647"/>
                </a:cubicBezTo>
                <a:cubicBezTo>
                  <a:pt x="1491" y="6647"/>
                  <a:pt x="1" y="5162"/>
                  <a:pt x="1" y="3327"/>
                </a:cubicBezTo>
                <a:cubicBezTo>
                  <a:pt x="1" y="1491"/>
                  <a:pt x="1491" y="0"/>
                  <a:pt x="3327" y="0"/>
                </a:cubicBezTo>
                <a:cubicBezTo>
                  <a:pt x="5157" y="0"/>
                  <a:pt x="6648" y="1491"/>
                  <a:pt x="6648" y="3327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p98"/>
          <p:cNvSpPr txBox="1"/>
          <p:nvPr>
            <p:ph type="ctrTitle"/>
          </p:nvPr>
        </p:nvSpPr>
        <p:spPr>
          <a:xfrm>
            <a:off x="1177950" y="1662600"/>
            <a:ext cx="6202200" cy="1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1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Dieses Video ist Teil der Reihe </a:t>
            </a:r>
            <a:r>
              <a:rPr b="0" i="1" lang="de" sz="11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Lernangebote für „KI verstehen. Zukunft gestalten. </a:t>
            </a:r>
            <a:r>
              <a:rPr b="0" lang="de" sz="11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des Niedersächsischen Landesinstituts für schulische Qualitätsentwicklung (NLQ Hildesheim)“</a:t>
            </a:r>
            <a:endParaRPr b="0" sz="11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1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2025, V.i.S.d.P. – Christian Haake und Jörg Steinemann.</a:t>
            </a:r>
            <a:endParaRPr b="0" sz="11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66" name="Google Shape;1166;p98"/>
          <p:cNvSpPr txBox="1"/>
          <p:nvPr>
            <p:ph type="ctrTitle"/>
          </p:nvPr>
        </p:nvSpPr>
        <p:spPr>
          <a:xfrm>
            <a:off x="1229275" y="3573100"/>
            <a:ext cx="6150900" cy="13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1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Dieses Video steht unter der Lizenz CC BY 4.0 (https://creativecommons.org/licenses/by/4.0/deed.de). Als Namensnennung im Sinne der Lizenz ist vorgesehen: „Agentur J&amp;K – Jöran und Konsorten im Auftrag des</a:t>
            </a:r>
            <a:endParaRPr b="0" sz="11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1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Niedersächsischen Landesinstituts für schulische Qualitätsentwicklung (NLQ Hildesheim)“.</a:t>
            </a:r>
            <a:endParaRPr b="0" sz="11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1167" name="Google Shape;1167;p98" title="KI-Kompetenzraster_Logo_ohnePfer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2175" y="2855864"/>
            <a:ext cx="936262" cy="742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8" name="Google Shape;1168;p98" title="by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2175" y="4483975"/>
            <a:ext cx="1266000" cy="4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9" name="Google Shape;1169;p98"/>
          <p:cNvSpPr txBox="1"/>
          <p:nvPr/>
        </p:nvSpPr>
        <p:spPr>
          <a:xfrm>
            <a:off x="1162800" y="444150"/>
            <a:ext cx="6818400" cy="175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>
                <a:solidFill>
                  <a:srgbClr val="191919"/>
                </a:solidFill>
                <a:latin typeface="Asap"/>
                <a:ea typeface="Asap"/>
                <a:cs typeface="Asap"/>
                <a:sym typeface="Asap"/>
              </a:rPr>
              <a:t>der KI in der Verwaltung</a:t>
            </a:r>
            <a:endParaRPr b="1" sz="28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191919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70" name="Google Shape;1170;p98"/>
          <p:cNvSpPr txBox="1"/>
          <p:nvPr/>
        </p:nvSpPr>
        <p:spPr>
          <a:xfrm>
            <a:off x="3454650" y="624025"/>
            <a:ext cx="2234700" cy="457200"/>
          </a:xfrm>
          <a:prstGeom prst="rect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GRUNDLAGEN</a:t>
            </a:r>
            <a:endParaRPr b="1" sz="1800"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  <p:transition spd="med">
    <p:push/>
  </p:transition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5" name="Google Shape;1175;p99" title="NoBubbleBG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6" name="Google Shape;1176;p99"/>
          <p:cNvCxnSpPr/>
          <p:nvPr/>
        </p:nvCxnSpPr>
        <p:spPr>
          <a:xfrm>
            <a:off x="155150" y="2361400"/>
            <a:ext cx="0" cy="32316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177" name="Google Shape;1177;p99"/>
          <p:cNvCxnSpPr/>
          <p:nvPr/>
        </p:nvCxnSpPr>
        <p:spPr>
          <a:xfrm>
            <a:off x="8452200" y="963120"/>
            <a:ext cx="0" cy="89991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diamond"/>
          </a:ln>
        </p:spPr>
      </p:cxnSp>
      <p:cxnSp>
        <p:nvCxnSpPr>
          <p:cNvPr id="1178" name="Google Shape;1178;p99"/>
          <p:cNvCxnSpPr/>
          <p:nvPr/>
        </p:nvCxnSpPr>
        <p:spPr>
          <a:xfrm>
            <a:off x="8218250" y="-1005725"/>
            <a:ext cx="0" cy="89991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79" name="Google Shape;1179;p99"/>
          <p:cNvCxnSpPr/>
          <p:nvPr/>
        </p:nvCxnSpPr>
        <p:spPr>
          <a:xfrm rot="-5400000">
            <a:off x="-1353900" y="2986275"/>
            <a:ext cx="4068900" cy="351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180" name="Google Shape;1180;p99"/>
          <p:cNvCxnSpPr/>
          <p:nvPr/>
        </p:nvCxnSpPr>
        <p:spPr>
          <a:xfrm flipH="1" rot="-5400000">
            <a:off x="-139350" y="1249400"/>
            <a:ext cx="3725100" cy="501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181" name="Google Shape;1181;p99"/>
          <p:cNvSpPr/>
          <p:nvPr/>
        </p:nvSpPr>
        <p:spPr>
          <a:xfrm>
            <a:off x="916327" y="4613189"/>
            <a:ext cx="184500" cy="184500"/>
          </a:xfrm>
          <a:prstGeom prst="ellipse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2" name="Google Shape;1182;p99"/>
          <p:cNvSpPr/>
          <p:nvPr/>
        </p:nvSpPr>
        <p:spPr>
          <a:xfrm>
            <a:off x="8736660" y="4703777"/>
            <a:ext cx="184500" cy="184500"/>
          </a:xfrm>
          <a:prstGeom prst="ellipse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3" name="Google Shape;1183;p99"/>
          <p:cNvSpPr/>
          <p:nvPr/>
        </p:nvSpPr>
        <p:spPr>
          <a:xfrm>
            <a:off x="7322305" y="4703777"/>
            <a:ext cx="184500" cy="184500"/>
          </a:xfrm>
          <a:prstGeom prst="ellipse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4" name="Google Shape;1184;p99"/>
          <p:cNvSpPr/>
          <p:nvPr/>
        </p:nvSpPr>
        <p:spPr>
          <a:xfrm>
            <a:off x="7328384" y="1340260"/>
            <a:ext cx="181108" cy="181108"/>
          </a:xfrm>
          <a:custGeom>
            <a:rect b="b" l="l" r="r" t="t"/>
            <a:pathLst>
              <a:path extrusionOk="0" h="6648" w="6648">
                <a:moveTo>
                  <a:pt x="6648" y="3327"/>
                </a:moveTo>
                <a:cubicBezTo>
                  <a:pt x="6648" y="5162"/>
                  <a:pt x="5157" y="6647"/>
                  <a:pt x="3327" y="6647"/>
                </a:cubicBezTo>
                <a:cubicBezTo>
                  <a:pt x="1491" y="6647"/>
                  <a:pt x="1" y="5162"/>
                  <a:pt x="1" y="3327"/>
                </a:cubicBezTo>
                <a:cubicBezTo>
                  <a:pt x="1" y="1491"/>
                  <a:pt x="1491" y="0"/>
                  <a:pt x="3327" y="0"/>
                </a:cubicBezTo>
                <a:cubicBezTo>
                  <a:pt x="5157" y="0"/>
                  <a:pt x="6648" y="1491"/>
                  <a:pt x="6648" y="3327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99"/>
          <p:cNvSpPr txBox="1"/>
          <p:nvPr>
            <p:ph type="ctrTitle"/>
          </p:nvPr>
        </p:nvSpPr>
        <p:spPr>
          <a:xfrm>
            <a:off x="2016150" y="626825"/>
            <a:ext cx="5887800" cy="25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 u="sng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Materialien Dritter</a:t>
            </a:r>
            <a:endParaRPr b="0" sz="1200" u="sng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 u="sng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Der Sound „digital life 1“ von soneproject steht unter der Lizenz CC 0</a:t>
            </a:r>
            <a:endParaRPr b="0" sz="12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00000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https://creativecommons.org/publicdomain/zero/1.0/deed.de</a:t>
            </a:r>
            <a:endParaRPr b="0" sz="12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Via freesound.org (</a:t>
            </a:r>
            <a:r>
              <a:rPr b="0" lang="de" sz="1200">
                <a:solidFill>
                  <a:srgbClr val="000000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https://freesound.org/people/soneproject/sounds/244356/</a:t>
            </a:r>
            <a:r>
              <a:rPr b="0" lang="de" sz="12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)</a:t>
            </a:r>
            <a:endParaRPr b="0" sz="12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Der Sound „Magic Stars Retro Sparkle“ von smokinghotdog steht unter der </a:t>
            </a:r>
            <a:endParaRPr b="0" sz="12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Lizenz CC 0 </a:t>
            </a:r>
            <a:r>
              <a:rPr b="0" lang="de" sz="1200">
                <a:solidFill>
                  <a:srgbClr val="000000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https://creativecommons.org/publicdomain/zero/1.0/deed.de</a:t>
            </a:r>
            <a:endParaRPr b="0" sz="12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Via freesound.org (</a:t>
            </a:r>
            <a:r>
              <a:rPr b="0" lang="de" sz="1200">
                <a:solidFill>
                  <a:srgbClr val="000000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https://freesound.org/people/smokinghotdog/sounds/584244/</a:t>
            </a:r>
            <a:r>
              <a:rPr b="0" lang="de" sz="12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)</a:t>
            </a:r>
            <a:endParaRPr b="0" sz="12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Der Sound „writing - chalk - center 01.wav“ von Anthousai steht unter der Lizenz CC 0 </a:t>
            </a:r>
            <a:r>
              <a:rPr b="0" lang="de" sz="1200">
                <a:solidFill>
                  <a:srgbClr val="000000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https://creativecommons.org/publicdomain/zero/1.0/deed.de</a:t>
            </a:r>
            <a:endParaRPr b="0" sz="12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Via freesound.org (https://freesound.org/people/Anthousai/sounds/398491/)</a:t>
            </a:r>
            <a:endParaRPr b="0" sz="1200">
              <a:solidFill>
                <a:srgbClr val="000000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186" name="Google Shape;1186;p99"/>
          <p:cNvSpPr/>
          <p:nvPr/>
        </p:nvSpPr>
        <p:spPr>
          <a:xfrm>
            <a:off x="7657352" y="626817"/>
            <a:ext cx="246441" cy="246441"/>
          </a:xfrm>
          <a:custGeom>
            <a:rect b="b" l="l" r="r" t="t"/>
            <a:pathLst>
              <a:path extrusionOk="0" h="6648" w="6648">
                <a:moveTo>
                  <a:pt x="6648" y="3327"/>
                </a:moveTo>
                <a:cubicBezTo>
                  <a:pt x="6648" y="5162"/>
                  <a:pt x="5157" y="6647"/>
                  <a:pt x="3327" y="6647"/>
                </a:cubicBezTo>
                <a:cubicBezTo>
                  <a:pt x="1491" y="6647"/>
                  <a:pt x="1" y="5162"/>
                  <a:pt x="1" y="3327"/>
                </a:cubicBezTo>
                <a:cubicBezTo>
                  <a:pt x="1" y="1491"/>
                  <a:pt x="1491" y="0"/>
                  <a:pt x="3327" y="0"/>
                </a:cubicBezTo>
                <a:cubicBezTo>
                  <a:pt x="5157" y="0"/>
                  <a:pt x="6648" y="1491"/>
                  <a:pt x="6648" y="3327"/>
                </a:cubicBezTo>
                <a:close/>
              </a:path>
            </a:pathLst>
          </a:cu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push/>
  </p:transition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1" name="Google Shape;1191;p100" title="NoBubbleBG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92" name="Google Shape;1192;p100"/>
          <p:cNvCxnSpPr/>
          <p:nvPr/>
        </p:nvCxnSpPr>
        <p:spPr>
          <a:xfrm>
            <a:off x="155150" y="2361400"/>
            <a:ext cx="0" cy="32316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1193" name="Google Shape;1193;p100"/>
          <p:cNvCxnSpPr/>
          <p:nvPr/>
        </p:nvCxnSpPr>
        <p:spPr>
          <a:xfrm>
            <a:off x="8452200" y="963120"/>
            <a:ext cx="0" cy="89991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oval"/>
            <a:tailEnd len="med" w="med" type="diamond"/>
          </a:ln>
        </p:spPr>
      </p:cxnSp>
      <p:cxnSp>
        <p:nvCxnSpPr>
          <p:cNvPr id="1194" name="Google Shape;1194;p100"/>
          <p:cNvCxnSpPr/>
          <p:nvPr/>
        </p:nvCxnSpPr>
        <p:spPr>
          <a:xfrm>
            <a:off x="8218250" y="-1005725"/>
            <a:ext cx="0" cy="89991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95" name="Google Shape;1195;p100"/>
          <p:cNvCxnSpPr/>
          <p:nvPr/>
        </p:nvCxnSpPr>
        <p:spPr>
          <a:xfrm rot="-5400000">
            <a:off x="-1353900" y="2986275"/>
            <a:ext cx="4068900" cy="351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196" name="Google Shape;1196;p100"/>
          <p:cNvCxnSpPr/>
          <p:nvPr/>
        </p:nvCxnSpPr>
        <p:spPr>
          <a:xfrm flipH="1" rot="-5400000">
            <a:off x="-139350" y="1249400"/>
            <a:ext cx="3725100" cy="501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1197" name="Google Shape;1197;p100"/>
          <p:cNvSpPr/>
          <p:nvPr/>
        </p:nvSpPr>
        <p:spPr>
          <a:xfrm>
            <a:off x="916327" y="4613189"/>
            <a:ext cx="184500" cy="184500"/>
          </a:xfrm>
          <a:prstGeom prst="ellipse">
            <a:avLst/>
          </a:pr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8" name="Google Shape;1198;p100"/>
          <p:cNvSpPr/>
          <p:nvPr/>
        </p:nvSpPr>
        <p:spPr>
          <a:xfrm>
            <a:off x="7322305" y="4703777"/>
            <a:ext cx="184500" cy="184500"/>
          </a:xfrm>
          <a:prstGeom prst="ellipse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9" name="Google Shape;1199;p100"/>
          <p:cNvSpPr/>
          <p:nvPr/>
        </p:nvSpPr>
        <p:spPr>
          <a:xfrm>
            <a:off x="7328384" y="1340260"/>
            <a:ext cx="181108" cy="181108"/>
          </a:xfrm>
          <a:custGeom>
            <a:rect b="b" l="l" r="r" t="t"/>
            <a:pathLst>
              <a:path extrusionOk="0" h="6648" w="6648">
                <a:moveTo>
                  <a:pt x="6648" y="3327"/>
                </a:moveTo>
                <a:cubicBezTo>
                  <a:pt x="6648" y="5162"/>
                  <a:pt x="5157" y="6647"/>
                  <a:pt x="3327" y="6647"/>
                </a:cubicBezTo>
                <a:cubicBezTo>
                  <a:pt x="1491" y="6647"/>
                  <a:pt x="1" y="5162"/>
                  <a:pt x="1" y="3327"/>
                </a:cubicBezTo>
                <a:cubicBezTo>
                  <a:pt x="1" y="1491"/>
                  <a:pt x="1491" y="0"/>
                  <a:pt x="3327" y="0"/>
                </a:cubicBezTo>
                <a:cubicBezTo>
                  <a:pt x="5157" y="0"/>
                  <a:pt x="6648" y="1491"/>
                  <a:pt x="6648" y="3327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100"/>
          <p:cNvSpPr txBox="1"/>
          <p:nvPr>
            <p:ph type="ctrTitle"/>
          </p:nvPr>
        </p:nvSpPr>
        <p:spPr>
          <a:xfrm>
            <a:off x="2016150" y="626825"/>
            <a:ext cx="5596200" cy="16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 u="sng">
                <a:solidFill>
                  <a:srgbClr val="020202"/>
                </a:solidFill>
                <a:latin typeface="Asap"/>
                <a:ea typeface="Asap"/>
                <a:cs typeface="Asap"/>
                <a:sym typeface="Asap"/>
              </a:rPr>
              <a:t>Materialien Dritter</a:t>
            </a:r>
            <a:endParaRPr b="0" sz="1200" u="sng">
              <a:solidFill>
                <a:srgbClr val="020202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020202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20202"/>
                </a:solidFill>
                <a:latin typeface="Asap"/>
                <a:ea typeface="Asap"/>
                <a:cs typeface="Asap"/>
                <a:sym typeface="Asap"/>
              </a:rPr>
              <a:t>Die Illustration „Robot SVG Vector“ von </a:t>
            </a:r>
            <a:r>
              <a:rPr b="0" lang="de" sz="1200">
                <a:solidFill>
                  <a:srgbClr val="020202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SVG Repo</a:t>
            </a:r>
            <a:r>
              <a:rPr b="0" lang="de" sz="1200">
                <a:solidFill>
                  <a:srgbClr val="020202"/>
                </a:solidFill>
                <a:latin typeface="Asap"/>
                <a:ea typeface="Asap"/>
                <a:cs typeface="Asap"/>
                <a:sym typeface="Asap"/>
              </a:rPr>
              <a:t> steht unter der Lizenz CC 0</a:t>
            </a:r>
            <a:endParaRPr b="0" sz="1200">
              <a:solidFill>
                <a:srgbClr val="020202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20202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https://creativecommons.org/publicdomain/zero/1.0/deed.de</a:t>
            </a:r>
            <a:endParaRPr b="0" sz="1200">
              <a:solidFill>
                <a:srgbClr val="020202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20202"/>
                </a:solidFill>
                <a:latin typeface="Asap"/>
                <a:ea typeface="Asap"/>
                <a:cs typeface="Asap"/>
                <a:sym typeface="Asap"/>
              </a:rPr>
              <a:t>Via </a:t>
            </a:r>
            <a:r>
              <a:rPr b="0" lang="de" sz="1200">
                <a:solidFill>
                  <a:srgbClr val="020202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SVG Repo</a:t>
            </a:r>
            <a:r>
              <a:rPr b="0" lang="de" sz="1200">
                <a:solidFill>
                  <a:srgbClr val="020202"/>
                </a:solidFill>
                <a:latin typeface="Asap"/>
                <a:ea typeface="Asap"/>
                <a:cs typeface="Asap"/>
                <a:sym typeface="Asap"/>
              </a:rPr>
              <a:t> (</a:t>
            </a:r>
            <a:r>
              <a:rPr b="0" lang="de" sz="1200">
                <a:solidFill>
                  <a:srgbClr val="020202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https://www.svgrepo.com/svg/217250/robot</a:t>
            </a:r>
            <a:r>
              <a:rPr b="0" lang="de" sz="1200">
                <a:solidFill>
                  <a:srgbClr val="020202"/>
                </a:solidFill>
                <a:latin typeface="Asap"/>
                <a:ea typeface="Asap"/>
                <a:cs typeface="Asap"/>
                <a:sym typeface="Asap"/>
              </a:rPr>
              <a:t>)</a:t>
            </a:r>
            <a:endParaRPr b="0" sz="1200">
              <a:solidFill>
                <a:srgbClr val="020202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020202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20202"/>
                </a:solidFill>
                <a:latin typeface="Asap"/>
                <a:ea typeface="Asap"/>
                <a:cs typeface="Asap"/>
                <a:sym typeface="Asap"/>
              </a:rPr>
              <a:t>Die Illustration „Alien SVG Vector“ von SVG Repo steht unter der Lizenz CC 0</a:t>
            </a:r>
            <a:endParaRPr b="0" sz="1200">
              <a:solidFill>
                <a:srgbClr val="020202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20202"/>
                </a:solidFill>
                <a:latin typeface="Asap"/>
                <a:ea typeface="Asap"/>
                <a:cs typeface="Asap"/>
                <a:sym typeface="Asap"/>
              </a:rPr>
              <a:t>https://creativecommons.org/publicdomain/zero/1.0/deed.de</a:t>
            </a:r>
            <a:endParaRPr b="0" sz="1200">
              <a:solidFill>
                <a:srgbClr val="020202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1200">
                <a:solidFill>
                  <a:srgbClr val="020202"/>
                </a:solidFill>
                <a:latin typeface="Asap"/>
                <a:ea typeface="Asap"/>
                <a:cs typeface="Asap"/>
                <a:sym typeface="Asap"/>
              </a:rPr>
              <a:t>Via SVG Repo (</a:t>
            </a:r>
            <a:r>
              <a:rPr b="0" lang="de" sz="1200">
                <a:solidFill>
                  <a:srgbClr val="020202"/>
                </a:solidFill>
                <a:uFill>
                  <a:noFill/>
                </a:uFill>
                <a:latin typeface="Asap"/>
                <a:ea typeface="Asap"/>
                <a:cs typeface="Asap"/>
                <a:sym typeface="Asap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https://www.svgrepo.com/svg/217210/alien</a:t>
            </a:r>
            <a:r>
              <a:rPr b="0" lang="de" sz="1200">
                <a:solidFill>
                  <a:srgbClr val="020202"/>
                </a:solidFill>
                <a:latin typeface="Asap"/>
                <a:ea typeface="Asap"/>
                <a:cs typeface="Asap"/>
                <a:sym typeface="Asap"/>
              </a:rPr>
              <a:t>)</a:t>
            </a:r>
            <a:endParaRPr b="0" sz="1200">
              <a:solidFill>
                <a:srgbClr val="020202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020202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020202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5" name="Google Shape;1205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6" name="Google Shape;1206;p101"/>
          <p:cNvSpPr/>
          <p:nvPr/>
        </p:nvSpPr>
        <p:spPr>
          <a:xfrm rot="-3497961">
            <a:off x="7911536" y="419906"/>
            <a:ext cx="246446" cy="246446"/>
          </a:xfrm>
          <a:custGeom>
            <a:rect b="b" l="l" r="r" t="t"/>
            <a:pathLst>
              <a:path extrusionOk="0" h="6648" w="6648">
                <a:moveTo>
                  <a:pt x="6648" y="3327"/>
                </a:moveTo>
                <a:cubicBezTo>
                  <a:pt x="6648" y="5162"/>
                  <a:pt x="5157" y="6647"/>
                  <a:pt x="3327" y="6647"/>
                </a:cubicBezTo>
                <a:cubicBezTo>
                  <a:pt x="1491" y="6647"/>
                  <a:pt x="1" y="5162"/>
                  <a:pt x="1" y="3327"/>
                </a:cubicBezTo>
                <a:cubicBezTo>
                  <a:pt x="1" y="1491"/>
                  <a:pt x="1491" y="0"/>
                  <a:pt x="3327" y="0"/>
                </a:cubicBezTo>
                <a:cubicBezTo>
                  <a:pt x="5157" y="0"/>
                  <a:pt x="6648" y="1491"/>
                  <a:pt x="6648" y="3327"/>
                </a:cubicBezTo>
                <a:close/>
              </a:path>
            </a:pathLst>
          </a:cu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7" name="Google Shape;1207;p101"/>
          <p:cNvSpPr/>
          <p:nvPr/>
        </p:nvSpPr>
        <p:spPr>
          <a:xfrm rot="-3497969">
            <a:off x="8635752" y="628435"/>
            <a:ext cx="181103" cy="181103"/>
          </a:xfrm>
          <a:custGeom>
            <a:rect b="b" l="l" r="r" t="t"/>
            <a:pathLst>
              <a:path extrusionOk="0" h="6648" w="6648">
                <a:moveTo>
                  <a:pt x="6648" y="3327"/>
                </a:moveTo>
                <a:cubicBezTo>
                  <a:pt x="6648" y="5162"/>
                  <a:pt x="5157" y="6647"/>
                  <a:pt x="3327" y="6647"/>
                </a:cubicBezTo>
                <a:cubicBezTo>
                  <a:pt x="1491" y="6647"/>
                  <a:pt x="1" y="5162"/>
                  <a:pt x="1" y="3327"/>
                </a:cubicBezTo>
                <a:cubicBezTo>
                  <a:pt x="1" y="1491"/>
                  <a:pt x="1491" y="0"/>
                  <a:pt x="3327" y="0"/>
                </a:cubicBezTo>
                <a:cubicBezTo>
                  <a:pt x="5157" y="0"/>
                  <a:pt x="6648" y="1491"/>
                  <a:pt x="6648" y="3327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8" name="Google Shape;1208;p101"/>
          <p:cNvSpPr/>
          <p:nvPr/>
        </p:nvSpPr>
        <p:spPr>
          <a:xfrm rot="-1395265">
            <a:off x="8112729" y="4465636"/>
            <a:ext cx="206058" cy="206058"/>
          </a:xfrm>
          <a:custGeom>
            <a:rect b="b" l="l" r="r" t="t"/>
            <a:pathLst>
              <a:path extrusionOk="0" h="6648" w="6648">
                <a:moveTo>
                  <a:pt x="6648" y="3327"/>
                </a:moveTo>
                <a:cubicBezTo>
                  <a:pt x="6648" y="5162"/>
                  <a:pt x="5157" y="6647"/>
                  <a:pt x="3327" y="6647"/>
                </a:cubicBezTo>
                <a:cubicBezTo>
                  <a:pt x="1491" y="6647"/>
                  <a:pt x="1" y="5162"/>
                  <a:pt x="1" y="3327"/>
                </a:cubicBezTo>
                <a:cubicBezTo>
                  <a:pt x="1" y="1491"/>
                  <a:pt x="1491" y="0"/>
                  <a:pt x="3327" y="0"/>
                </a:cubicBezTo>
                <a:cubicBezTo>
                  <a:pt x="5157" y="0"/>
                  <a:pt x="6648" y="1491"/>
                  <a:pt x="6648" y="3327"/>
                </a:cubicBezTo>
                <a:close/>
              </a:path>
            </a:pathLst>
          </a:cu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101"/>
          <p:cNvSpPr/>
          <p:nvPr/>
        </p:nvSpPr>
        <p:spPr>
          <a:xfrm rot="-1395241">
            <a:off x="8420812" y="4281827"/>
            <a:ext cx="139886" cy="139886"/>
          </a:xfrm>
          <a:custGeom>
            <a:rect b="b" l="l" r="r" t="t"/>
            <a:pathLst>
              <a:path extrusionOk="0" h="6648" w="6648">
                <a:moveTo>
                  <a:pt x="6648" y="3327"/>
                </a:moveTo>
                <a:cubicBezTo>
                  <a:pt x="6648" y="5162"/>
                  <a:pt x="5157" y="6647"/>
                  <a:pt x="3327" y="6647"/>
                </a:cubicBezTo>
                <a:cubicBezTo>
                  <a:pt x="1491" y="6647"/>
                  <a:pt x="1" y="5162"/>
                  <a:pt x="1" y="3327"/>
                </a:cubicBezTo>
                <a:cubicBezTo>
                  <a:pt x="1" y="1491"/>
                  <a:pt x="1491" y="0"/>
                  <a:pt x="3327" y="0"/>
                </a:cubicBezTo>
                <a:cubicBezTo>
                  <a:pt x="5157" y="0"/>
                  <a:pt x="6648" y="1491"/>
                  <a:pt x="6648" y="3327"/>
                </a:cubicBezTo>
                <a:close/>
              </a:path>
            </a:pathLst>
          </a:custGeom>
          <a:solidFill>
            <a:srgbClr val="A51B2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101"/>
          <p:cNvSpPr/>
          <p:nvPr/>
        </p:nvSpPr>
        <p:spPr>
          <a:xfrm>
            <a:off x="2091075" y="514950"/>
            <a:ext cx="5368500" cy="1500900"/>
          </a:xfrm>
          <a:prstGeom prst="wedgeRectCallout">
            <a:avLst>
              <a:gd fmla="val -34015" name="adj1"/>
              <a:gd fmla="val 96675" name="adj2"/>
            </a:avLst>
          </a:prstGeom>
          <a:solidFill>
            <a:schemeClr val="accent4"/>
          </a:solidFill>
          <a:ln cap="flat" cmpd="sng" w="19050">
            <a:solidFill>
              <a:srgbClr val="A51B2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1" name="Google Shape;1211;p101"/>
          <p:cNvSpPr txBox="1"/>
          <p:nvPr>
            <p:ph idx="4294967295" type="title"/>
          </p:nvPr>
        </p:nvSpPr>
        <p:spPr>
          <a:xfrm>
            <a:off x="1978000" y="748875"/>
            <a:ext cx="5651100" cy="15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4900">
                <a:latin typeface="Asap"/>
                <a:ea typeface="Asap"/>
                <a:cs typeface="Asap"/>
                <a:sym typeface="Asap"/>
              </a:rPr>
              <a:t>Fun Fact</a:t>
            </a:r>
            <a:endParaRPr sz="49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1212" name="Google Shape;1212;p101"/>
          <p:cNvGrpSpPr/>
          <p:nvPr/>
        </p:nvGrpSpPr>
        <p:grpSpPr>
          <a:xfrm>
            <a:off x="974339" y="1784554"/>
            <a:ext cx="3077275" cy="3317672"/>
            <a:chOff x="7789214" y="1726379"/>
            <a:chExt cx="3077275" cy="3317672"/>
          </a:xfrm>
        </p:grpSpPr>
        <p:pic>
          <p:nvPicPr>
            <p:cNvPr id="1213" name="Google Shape;1213;p10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080700" y="2856900"/>
              <a:ext cx="1415024" cy="21871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4" name="Google Shape;1214;p10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789214" y="1726379"/>
              <a:ext cx="3077275" cy="230795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15" name="Google Shape;1215;p101" title="2025 NLQ KI-Kurs-M1.1-4V_E1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262150" y="1976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0" name="Google Shape;1220;p102"/>
          <p:cNvCxnSpPr/>
          <p:nvPr/>
        </p:nvCxnSpPr>
        <p:spPr>
          <a:xfrm>
            <a:off x="-1835775" y="74432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21" name="Google Shape;1221;p102"/>
          <p:cNvSpPr txBox="1"/>
          <p:nvPr/>
        </p:nvSpPr>
        <p:spPr>
          <a:xfrm>
            <a:off x="424400" y="-206675"/>
            <a:ext cx="756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00">
                <a:latin typeface="Asap"/>
                <a:ea typeface="Asap"/>
                <a:cs typeface="Asap"/>
                <a:sym typeface="Asap"/>
              </a:rPr>
              <a:t>Fun Fact: KI findet illegale Swimmingpools</a:t>
            </a:r>
            <a:endParaRPr b="1" sz="2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222" name="Google Shape;1222;p102"/>
          <p:cNvSpPr txBox="1"/>
          <p:nvPr/>
        </p:nvSpPr>
        <p:spPr>
          <a:xfrm>
            <a:off x="538375" y="1314875"/>
            <a:ext cx="5678400" cy="30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51B2A"/>
              </a:buClr>
              <a:buSzPts val="2000"/>
              <a:buFont typeface="Asap"/>
              <a:buChar char="●"/>
            </a:pPr>
            <a:r>
              <a:rPr b="1" lang="de" sz="2000">
                <a:latin typeface="Asap"/>
                <a:ea typeface="Asap"/>
                <a:cs typeface="Asap"/>
                <a:sym typeface="Asap"/>
              </a:rPr>
              <a:t>Frankreich: 20.000 Pools per KI auf Luftbildern erkannt</a:t>
            </a:r>
            <a:endParaRPr b="1" sz="2000">
              <a:latin typeface="Asap"/>
              <a:ea typeface="Asap"/>
              <a:cs typeface="Asap"/>
              <a:sym typeface="Asap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2000"/>
              <a:buFont typeface="Asap"/>
              <a:buChar char="●"/>
            </a:pPr>
            <a:r>
              <a:rPr b="1" lang="de" sz="2000">
                <a:latin typeface="Asap"/>
                <a:ea typeface="Asap"/>
                <a:cs typeface="Asap"/>
                <a:sym typeface="Asap"/>
              </a:rPr>
              <a:t>Ziel: gerechtere Grundsteuer durch moderne Technik</a:t>
            </a:r>
            <a:endParaRPr b="1" sz="2000">
              <a:latin typeface="Asap"/>
              <a:ea typeface="Asap"/>
              <a:cs typeface="Asap"/>
              <a:sym typeface="Asap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51B2A"/>
              </a:buClr>
              <a:buSzPts val="2000"/>
              <a:buFont typeface="Asap"/>
              <a:buChar char="●"/>
            </a:pPr>
            <a:r>
              <a:rPr b="1" lang="de" sz="2000">
                <a:latin typeface="Asap"/>
                <a:ea typeface="Asap"/>
                <a:cs typeface="Asap"/>
                <a:sym typeface="Asap"/>
              </a:rPr>
              <a:t>Foncier Innovant: bald landesweit im Einsatz</a:t>
            </a:r>
            <a:endParaRPr b="1" sz="2000">
              <a:latin typeface="Asap"/>
              <a:ea typeface="Asap"/>
              <a:cs typeface="Asap"/>
              <a:sym typeface="Asap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A51B2A"/>
              </a:buClr>
              <a:buSzPts val="2000"/>
              <a:buFont typeface="Asap"/>
              <a:buChar char="●"/>
            </a:pPr>
            <a:r>
              <a:rPr b="1" lang="de" sz="2000">
                <a:latin typeface="Asap"/>
                <a:ea typeface="Asap"/>
                <a:cs typeface="Asap"/>
                <a:sym typeface="Asap"/>
              </a:rPr>
              <a:t>Zukunft: auch nutzbar für andere Bau-Verstöße</a:t>
            </a:r>
            <a:endParaRPr b="1" sz="20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1223" name="Google Shape;1223;p102"/>
          <p:cNvGrpSpPr/>
          <p:nvPr/>
        </p:nvGrpSpPr>
        <p:grpSpPr>
          <a:xfrm>
            <a:off x="6958514" y="1825829"/>
            <a:ext cx="3077275" cy="3317672"/>
            <a:chOff x="7789214" y="1726379"/>
            <a:chExt cx="3077275" cy="3317672"/>
          </a:xfrm>
        </p:grpSpPr>
        <p:pic>
          <p:nvPicPr>
            <p:cNvPr id="1224" name="Google Shape;1224;p10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080700" y="2856900"/>
              <a:ext cx="1415024" cy="21871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25" name="Google Shape;1225;p10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789214" y="1726379"/>
              <a:ext cx="3077275" cy="23079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" name="Google Shape;146;p26"/>
          <p:cNvCxnSpPr/>
          <p:nvPr/>
        </p:nvCxnSpPr>
        <p:spPr>
          <a:xfrm>
            <a:off x="-1907650" y="716173"/>
            <a:ext cx="10182300" cy="3300"/>
          </a:xfrm>
          <a:prstGeom prst="straightConnector1">
            <a:avLst/>
          </a:prstGeom>
          <a:noFill/>
          <a:ln cap="flat" cmpd="sng" w="19050">
            <a:solidFill>
              <a:srgbClr val="A51B2A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47" name="Google Shape;147;p26"/>
          <p:cNvSpPr txBox="1"/>
          <p:nvPr>
            <p:ph idx="4294967295" type="title"/>
          </p:nvPr>
        </p:nvSpPr>
        <p:spPr>
          <a:xfrm>
            <a:off x="424400" y="165675"/>
            <a:ext cx="87195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>
                <a:latin typeface="Asap"/>
                <a:ea typeface="Asap"/>
                <a:cs typeface="Asap"/>
                <a:sym typeface="Asap"/>
              </a:rPr>
              <a:t>Warum ist das Thema wichtig?</a:t>
            </a:r>
            <a:endParaRPr sz="2500"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148" name="Google Shape;148;p26"/>
          <p:cNvGrpSpPr/>
          <p:nvPr/>
        </p:nvGrpSpPr>
        <p:grpSpPr>
          <a:xfrm>
            <a:off x="1471499" y="1667555"/>
            <a:ext cx="6201032" cy="1808391"/>
            <a:chOff x="2073675" y="783366"/>
            <a:chExt cx="4996803" cy="1767906"/>
          </a:xfrm>
        </p:grpSpPr>
        <p:sp>
          <p:nvSpPr>
            <p:cNvPr id="149" name="Google Shape;149;p26"/>
            <p:cNvSpPr/>
            <p:nvPr/>
          </p:nvSpPr>
          <p:spPr>
            <a:xfrm>
              <a:off x="2073978" y="1217472"/>
              <a:ext cx="4996500" cy="13338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50" name="Google Shape;150;p26"/>
            <p:cNvSpPr txBox="1"/>
            <p:nvPr/>
          </p:nvSpPr>
          <p:spPr>
            <a:xfrm>
              <a:off x="2073675" y="783366"/>
              <a:ext cx="4995900" cy="587100"/>
            </a:xfrm>
            <a:prstGeom prst="rect">
              <a:avLst/>
            </a:prstGeom>
            <a:solidFill>
              <a:srgbClr val="A5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     </a:t>
              </a:r>
              <a:r>
                <a:rPr b="1" lang="de" sz="20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Warum jetzt handeln?</a:t>
              </a:r>
              <a:endParaRPr b="1" sz="20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151" name="Google Shape;151;p26"/>
          <p:cNvSpPr txBox="1"/>
          <p:nvPr/>
        </p:nvSpPr>
        <p:spPr>
          <a:xfrm>
            <a:off x="1696640" y="2428275"/>
            <a:ext cx="5589600" cy="8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Chancen nutzen, Risiken einordnen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  <a:p>
            <a:pPr indent="-197951" lvl="0" marL="360000" rtl="0" algn="l">
              <a:spcBef>
                <a:spcPts val="1000"/>
              </a:spcBef>
              <a:spcAft>
                <a:spcPts val="0"/>
              </a:spcAft>
              <a:buClr>
                <a:srgbClr val="191919"/>
              </a:buClr>
              <a:buSzPts val="1700"/>
              <a:buFont typeface="Asap Medium"/>
              <a:buChar char="●"/>
            </a:pP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s</a:t>
            </a:r>
            <a:r>
              <a:rPr lang="de" sz="1700">
                <a:latin typeface="Asap Medium"/>
                <a:ea typeface="Asap Medium"/>
                <a:cs typeface="Asap Medium"/>
                <a:sym typeface="Asap Medium"/>
              </a:rPr>
              <a:t>icherer Umgang mit KI wird immer wichtiger</a:t>
            </a:r>
            <a:endParaRPr sz="1700">
              <a:latin typeface="Asap Medium"/>
              <a:ea typeface="Asap Medium"/>
              <a:cs typeface="Asap Medium"/>
              <a:sym typeface="Asap Medium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I Essentials Workshop by Slidesgo">
  <a:themeElements>
    <a:clrScheme name="Simple Light">
      <a:dk1>
        <a:srgbClr val="0C343D"/>
      </a:dk1>
      <a:lt1>
        <a:srgbClr val="F3F7F8"/>
      </a:lt1>
      <a:dk2>
        <a:srgbClr val="134F5C"/>
      </a:dk2>
      <a:lt2>
        <a:srgbClr val="45818E"/>
      </a:lt2>
      <a:accent1>
        <a:srgbClr val="76A5AF"/>
      </a:accent1>
      <a:accent2>
        <a:srgbClr val="D9EAD3"/>
      </a:accent2>
      <a:accent3>
        <a:srgbClr val="88ADA5"/>
      </a:accent3>
      <a:accent4>
        <a:srgbClr val="F3F3F3"/>
      </a:accent4>
      <a:accent5>
        <a:srgbClr val="FFFFFF"/>
      </a:accent5>
      <a:accent6>
        <a:srgbClr val="FFFFFF"/>
      </a:accent6>
      <a:hlink>
        <a:srgbClr val="0C3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